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4"/>
  </p:sldMasterIdLst>
  <p:sldIdLst>
    <p:sldId id="271" r:id="rId5"/>
    <p:sldId id="261" r:id="rId6"/>
    <p:sldId id="269" r:id="rId7"/>
    <p:sldId id="270" r:id="rId8"/>
    <p:sldId id="262" r:id="rId9"/>
    <p:sldId id="263" r:id="rId10"/>
    <p:sldId id="27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3" d="100"/>
          <a:sy n="73" d="100"/>
        </p:scale>
        <p:origin x="66" y="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C1DC078-C463-4282-B4D0-839A895E7936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DF3AC4B5-96EB-49BF-BB9D-A08A43E03C5C}">
      <dgm:prSet phldrT="[Text]"/>
      <dgm:spPr/>
      <dgm:t>
        <a:bodyPr/>
        <a:lstStyle/>
        <a:p>
          <a:r>
            <a:rPr lang="en-US" dirty="0"/>
            <a:t>Stage 1</a:t>
          </a:r>
          <a:endParaRPr lang="en-GB" dirty="0"/>
        </a:p>
      </dgm:t>
    </dgm:pt>
    <dgm:pt modelId="{85A8B8CE-FCEA-4979-9052-B5847ADDEC26}" type="parTrans" cxnId="{9D531CFB-EA7A-4E67-8A8D-B598A73C83BD}">
      <dgm:prSet/>
      <dgm:spPr/>
      <dgm:t>
        <a:bodyPr/>
        <a:lstStyle/>
        <a:p>
          <a:endParaRPr lang="en-GB"/>
        </a:p>
      </dgm:t>
    </dgm:pt>
    <dgm:pt modelId="{8D7061FF-710A-426C-9B93-C8EB5A5EA262}" type="sibTrans" cxnId="{9D531CFB-EA7A-4E67-8A8D-B598A73C83BD}">
      <dgm:prSet/>
      <dgm:spPr/>
      <dgm:t>
        <a:bodyPr/>
        <a:lstStyle/>
        <a:p>
          <a:endParaRPr lang="en-GB"/>
        </a:p>
      </dgm:t>
    </dgm:pt>
    <dgm:pt modelId="{B610CDAE-0203-4870-B2B3-26867223BFCC}">
      <dgm:prSet phldrT="[Text]"/>
      <dgm:spPr/>
      <dgm:t>
        <a:bodyPr/>
        <a:lstStyle/>
        <a:p>
          <a:r>
            <a:rPr lang="en-US" dirty="0"/>
            <a:t>Move </a:t>
          </a:r>
          <a:r>
            <a:rPr lang="en-US" dirty="0" err="1"/>
            <a:t>PermitSmarti</a:t>
          </a:r>
          <a:r>
            <a:rPr lang="en-US" dirty="0"/>
            <a:t> into Azure</a:t>
          </a:r>
          <a:endParaRPr lang="en-GB" dirty="0"/>
        </a:p>
      </dgm:t>
    </dgm:pt>
    <dgm:pt modelId="{0C5DDE09-87DE-418F-8F2B-6CC028C83F79}" type="parTrans" cxnId="{9A98F6B1-10C0-4251-B565-8F132B06DE4F}">
      <dgm:prSet/>
      <dgm:spPr/>
      <dgm:t>
        <a:bodyPr/>
        <a:lstStyle/>
        <a:p>
          <a:endParaRPr lang="en-GB"/>
        </a:p>
      </dgm:t>
    </dgm:pt>
    <dgm:pt modelId="{7CF26C45-DE00-4689-9D4A-0E792DA0D303}" type="sibTrans" cxnId="{9A98F6B1-10C0-4251-B565-8F132B06DE4F}">
      <dgm:prSet/>
      <dgm:spPr/>
      <dgm:t>
        <a:bodyPr/>
        <a:lstStyle/>
        <a:p>
          <a:endParaRPr lang="en-GB"/>
        </a:p>
      </dgm:t>
    </dgm:pt>
    <dgm:pt modelId="{F2E10BBC-EE5D-4E39-A9DE-D1C5806EE849}">
      <dgm:prSet phldrT="[Text]"/>
      <dgm:spPr/>
      <dgm:t>
        <a:bodyPr/>
        <a:lstStyle/>
        <a:p>
          <a:r>
            <a:rPr lang="en-US" dirty="0"/>
            <a:t>Stage 2</a:t>
          </a:r>
          <a:endParaRPr lang="en-GB" dirty="0"/>
        </a:p>
      </dgm:t>
    </dgm:pt>
    <dgm:pt modelId="{AEDABF02-4472-4643-BD7F-997D360299F5}" type="parTrans" cxnId="{2CFA03E3-E33B-4D5E-B65B-0166679BFB85}">
      <dgm:prSet/>
      <dgm:spPr/>
      <dgm:t>
        <a:bodyPr/>
        <a:lstStyle/>
        <a:p>
          <a:endParaRPr lang="en-GB"/>
        </a:p>
      </dgm:t>
    </dgm:pt>
    <dgm:pt modelId="{02AEEA0A-181F-458E-8588-25B40578138D}" type="sibTrans" cxnId="{2CFA03E3-E33B-4D5E-B65B-0166679BFB85}">
      <dgm:prSet/>
      <dgm:spPr/>
      <dgm:t>
        <a:bodyPr/>
        <a:lstStyle/>
        <a:p>
          <a:endParaRPr lang="en-GB"/>
        </a:p>
      </dgm:t>
    </dgm:pt>
    <dgm:pt modelId="{520BB3A4-E83B-44F7-B34B-F86BEFA7C945}">
      <dgm:prSet phldrT="[Text]"/>
      <dgm:spPr/>
      <dgm:t>
        <a:bodyPr/>
        <a:lstStyle/>
        <a:p>
          <a:r>
            <a:rPr lang="en-US" dirty="0"/>
            <a:t>360 to Citrix Cloud</a:t>
          </a:r>
          <a:endParaRPr lang="en-GB" dirty="0"/>
        </a:p>
      </dgm:t>
    </dgm:pt>
    <dgm:pt modelId="{2BC6E4F9-8628-4398-A26F-480C9AFAF45B}" type="parTrans" cxnId="{4D4C4C59-D4AE-4A9E-A476-9084B4926086}">
      <dgm:prSet/>
      <dgm:spPr/>
      <dgm:t>
        <a:bodyPr/>
        <a:lstStyle/>
        <a:p>
          <a:endParaRPr lang="en-GB"/>
        </a:p>
      </dgm:t>
    </dgm:pt>
    <dgm:pt modelId="{642B9340-8FF5-432A-A606-DD5DC3905443}" type="sibTrans" cxnId="{4D4C4C59-D4AE-4A9E-A476-9084B4926086}">
      <dgm:prSet/>
      <dgm:spPr/>
      <dgm:t>
        <a:bodyPr/>
        <a:lstStyle/>
        <a:p>
          <a:endParaRPr lang="en-GB"/>
        </a:p>
      </dgm:t>
    </dgm:pt>
    <dgm:pt modelId="{A93C3746-88E4-4E7A-A471-426724AB5DAC}">
      <dgm:prSet phldrT="[Text]"/>
      <dgm:spPr/>
      <dgm:t>
        <a:bodyPr/>
        <a:lstStyle/>
        <a:p>
          <a:r>
            <a:rPr lang="en-US" dirty="0"/>
            <a:t>3SW into Azure</a:t>
          </a:r>
          <a:endParaRPr lang="en-GB" dirty="0"/>
        </a:p>
      </dgm:t>
    </dgm:pt>
    <dgm:pt modelId="{0302A5C3-3ABD-4C81-99CC-84F58188B004}" type="parTrans" cxnId="{8CEF1B48-FBC3-4A4C-8092-99CA3FD5F05D}">
      <dgm:prSet/>
      <dgm:spPr/>
      <dgm:t>
        <a:bodyPr/>
        <a:lstStyle/>
        <a:p>
          <a:endParaRPr lang="en-GB"/>
        </a:p>
      </dgm:t>
    </dgm:pt>
    <dgm:pt modelId="{089AE013-8B4C-4AB7-8CF1-C45EF29CB299}" type="sibTrans" cxnId="{8CEF1B48-FBC3-4A4C-8092-99CA3FD5F05D}">
      <dgm:prSet/>
      <dgm:spPr/>
      <dgm:t>
        <a:bodyPr/>
        <a:lstStyle/>
        <a:p>
          <a:endParaRPr lang="en-GB"/>
        </a:p>
      </dgm:t>
    </dgm:pt>
    <dgm:pt modelId="{D5A851CD-561B-46FA-90B5-190028886295}">
      <dgm:prSet phldrT="[Text]"/>
      <dgm:spPr/>
      <dgm:t>
        <a:bodyPr/>
        <a:lstStyle/>
        <a:p>
          <a:r>
            <a:rPr lang="en-US" dirty="0"/>
            <a:t>6-12 months</a:t>
          </a:r>
          <a:endParaRPr lang="en-GB" dirty="0"/>
        </a:p>
      </dgm:t>
    </dgm:pt>
    <dgm:pt modelId="{E0C5FAD9-7001-46F9-8507-EE23A4EA1FF2}" type="parTrans" cxnId="{1905C83C-1FEF-48A4-BFAE-9E959553DE23}">
      <dgm:prSet/>
      <dgm:spPr/>
      <dgm:t>
        <a:bodyPr/>
        <a:lstStyle/>
        <a:p>
          <a:endParaRPr lang="en-GB"/>
        </a:p>
      </dgm:t>
    </dgm:pt>
    <dgm:pt modelId="{C2522521-140D-4233-8722-2E4D6517ABB8}" type="sibTrans" cxnId="{1905C83C-1FEF-48A4-BFAE-9E959553DE23}">
      <dgm:prSet/>
      <dgm:spPr/>
      <dgm:t>
        <a:bodyPr/>
        <a:lstStyle/>
        <a:p>
          <a:endParaRPr lang="en-GB"/>
        </a:p>
      </dgm:t>
    </dgm:pt>
    <dgm:pt modelId="{B9C3CE27-0F5E-4C62-B6C3-04E132B9D4C7}">
      <dgm:prSet phldrT="[Text]"/>
      <dgm:spPr/>
      <dgm:t>
        <a:bodyPr/>
        <a:lstStyle/>
        <a:p>
          <a:r>
            <a:rPr lang="en-US" dirty="0"/>
            <a:t>3-6 months</a:t>
          </a:r>
          <a:endParaRPr lang="en-GB" dirty="0"/>
        </a:p>
      </dgm:t>
    </dgm:pt>
    <dgm:pt modelId="{7D38B6D5-7F73-49BE-A1FB-9E61BED4D0B7}" type="parTrans" cxnId="{8C700EED-DB9A-48FA-9B5C-4B377728F15C}">
      <dgm:prSet/>
      <dgm:spPr/>
      <dgm:t>
        <a:bodyPr/>
        <a:lstStyle/>
        <a:p>
          <a:endParaRPr lang="en-GB"/>
        </a:p>
      </dgm:t>
    </dgm:pt>
    <dgm:pt modelId="{3D44D5BD-21FF-4DF2-85D3-0D6FB8740263}" type="sibTrans" cxnId="{8C700EED-DB9A-48FA-9B5C-4B377728F15C}">
      <dgm:prSet/>
      <dgm:spPr/>
      <dgm:t>
        <a:bodyPr/>
        <a:lstStyle/>
        <a:p>
          <a:endParaRPr lang="en-GB"/>
        </a:p>
      </dgm:t>
    </dgm:pt>
    <dgm:pt modelId="{06B90F0B-56D9-4B15-BEA3-6A4C1B9AAC87}" type="pres">
      <dgm:prSet presAssocID="{6C1DC078-C463-4282-B4D0-839A895E7936}" presName="Name0" presStyleCnt="0">
        <dgm:presLayoutVars>
          <dgm:dir/>
          <dgm:animLvl val="lvl"/>
          <dgm:resizeHandles val="exact"/>
        </dgm:presLayoutVars>
      </dgm:prSet>
      <dgm:spPr/>
    </dgm:pt>
    <dgm:pt modelId="{54837156-0526-4582-8780-7B65315851C8}" type="pres">
      <dgm:prSet presAssocID="{DF3AC4B5-96EB-49BF-BB9D-A08A43E03C5C}" presName="composite" presStyleCnt="0"/>
      <dgm:spPr/>
    </dgm:pt>
    <dgm:pt modelId="{729FE3F1-487A-41B6-9FC8-6BD9308F6D7A}" type="pres">
      <dgm:prSet presAssocID="{DF3AC4B5-96EB-49BF-BB9D-A08A43E03C5C}" presName="parTx" presStyleLbl="node1" presStyleIdx="0" presStyleCnt="2">
        <dgm:presLayoutVars>
          <dgm:chMax val="0"/>
          <dgm:chPref val="0"/>
          <dgm:bulletEnabled val="1"/>
        </dgm:presLayoutVars>
      </dgm:prSet>
      <dgm:spPr/>
    </dgm:pt>
    <dgm:pt modelId="{5A7B24C5-9ACC-40F3-963B-3A73F4DFE37D}" type="pres">
      <dgm:prSet presAssocID="{DF3AC4B5-96EB-49BF-BB9D-A08A43E03C5C}" presName="desTx" presStyleLbl="revTx" presStyleIdx="0" presStyleCnt="2">
        <dgm:presLayoutVars>
          <dgm:bulletEnabled val="1"/>
        </dgm:presLayoutVars>
      </dgm:prSet>
      <dgm:spPr/>
    </dgm:pt>
    <dgm:pt modelId="{0155493B-C87D-413A-9C77-06FFC2EB2EC9}" type="pres">
      <dgm:prSet presAssocID="{8D7061FF-710A-426C-9B93-C8EB5A5EA262}" presName="space" presStyleCnt="0"/>
      <dgm:spPr/>
    </dgm:pt>
    <dgm:pt modelId="{F2060AB2-96B3-4857-8175-69927D799ABE}" type="pres">
      <dgm:prSet presAssocID="{F2E10BBC-EE5D-4E39-A9DE-D1C5806EE849}" presName="composite" presStyleCnt="0"/>
      <dgm:spPr/>
    </dgm:pt>
    <dgm:pt modelId="{CBC27E54-1E63-452C-ABB1-E0F4260C316B}" type="pres">
      <dgm:prSet presAssocID="{F2E10BBC-EE5D-4E39-A9DE-D1C5806EE849}" presName="parTx" presStyleLbl="node1" presStyleIdx="1" presStyleCnt="2">
        <dgm:presLayoutVars>
          <dgm:chMax val="0"/>
          <dgm:chPref val="0"/>
          <dgm:bulletEnabled val="1"/>
        </dgm:presLayoutVars>
      </dgm:prSet>
      <dgm:spPr/>
    </dgm:pt>
    <dgm:pt modelId="{872E49E5-9706-4AC9-855B-B2609C60EB40}" type="pres">
      <dgm:prSet presAssocID="{F2E10BBC-EE5D-4E39-A9DE-D1C5806EE849}" presName="desTx" presStyleLbl="revTx" presStyleIdx="1" presStyleCnt="2">
        <dgm:presLayoutVars>
          <dgm:bulletEnabled val="1"/>
        </dgm:presLayoutVars>
      </dgm:prSet>
      <dgm:spPr/>
    </dgm:pt>
  </dgm:ptLst>
  <dgm:cxnLst>
    <dgm:cxn modelId="{F0AAB000-D116-4E70-8F3D-2A7774B1024E}" type="presOf" srcId="{F2E10BBC-EE5D-4E39-A9DE-D1C5806EE849}" destId="{CBC27E54-1E63-452C-ABB1-E0F4260C316B}" srcOrd="0" destOrd="0" presId="urn:microsoft.com/office/officeart/2005/8/layout/chevron1"/>
    <dgm:cxn modelId="{1A8DD713-FC28-43BC-BB91-C53238B804BB}" type="presOf" srcId="{D5A851CD-561B-46FA-90B5-190028886295}" destId="{872E49E5-9706-4AC9-855B-B2609C60EB40}" srcOrd="0" destOrd="0" presId="urn:microsoft.com/office/officeart/2005/8/layout/chevron1"/>
    <dgm:cxn modelId="{CCC63414-E3D7-4D14-982D-05F3BF289DE8}" type="presOf" srcId="{B9C3CE27-0F5E-4C62-B6C3-04E132B9D4C7}" destId="{5A7B24C5-9ACC-40F3-963B-3A73F4DFE37D}" srcOrd="0" destOrd="0" presId="urn:microsoft.com/office/officeart/2005/8/layout/chevron1"/>
    <dgm:cxn modelId="{D378761E-A07C-4650-A632-A00A6F064C55}" type="presOf" srcId="{DF3AC4B5-96EB-49BF-BB9D-A08A43E03C5C}" destId="{729FE3F1-487A-41B6-9FC8-6BD9308F6D7A}" srcOrd="0" destOrd="0" presId="urn:microsoft.com/office/officeart/2005/8/layout/chevron1"/>
    <dgm:cxn modelId="{AD54423A-A5AC-43B3-BC2C-248EF2F79DC9}" type="presOf" srcId="{6C1DC078-C463-4282-B4D0-839A895E7936}" destId="{06B90F0B-56D9-4B15-BEA3-6A4C1B9AAC87}" srcOrd="0" destOrd="0" presId="urn:microsoft.com/office/officeart/2005/8/layout/chevron1"/>
    <dgm:cxn modelId="{1905C83C-1FEF-48A4-BFAE-9E959553DE23}" srcId="{F2E10BBC-EE5D-4E39-A9DE-D1C5806EE849}" destId="{D5A851CD-561B-46FA-90B5-190028886295}" srcOrd="0" destOrd="0" parTransId="{E0C5FAD9-7001-46F9-8507-EE23A4EA1FF2}" sibTransId="{C2522521-140D-4233-8722-2E4D6517ABB8}"/>
    <dgm:cxn modelId="{8CEF1B48-FBC3-4A4C-8092-99CA3FD5F05D}" srcId="{D5A851CD-561B-46FA-90B5-190028886295}" destId="{A93C3746-88E4-4E7A-A471-426724AB5DAC}" srcOrd="1" destOrd="0" parTransId="{0302A5C3-3ABD-4C81-99CC-84F58188B004}" sibTransId="{089AE013-8B4C-4AB7-8CF1-C45EF29CB299}"/>
    <dgm:cxn modelId="{4D4C4C59-D4AE-4A9E-A476-9084B4926086}" srcId="{D5A851CD-561B-46FA-90B5-190028886295}" destId="{520BB3A4-E83B-44F7-B34B-F86BEFA7C945}" srcOrd="0" destOrd="0" parTransId="{2BC6E4F9-8628-4398-A26F-480C9AFAF45B}" sibTransId="{642B9340-8FF5-432A-A606-DD5DC3905443}"/>
    <dgm:cxn modelId="{9A98F6B1-10C0-4251-B565-8F132B06DE4F}" srcId="{B9C3CE27-0F5E-4C62-B6C3-04E132B9D4C7}" destId="{B610CDAE-0203-4870-B2B3-26867223BFCC}" srcOrd="0" destOrd="0" parTransId="{0C5DDE09-87DE-418F-8F2B-6CC028C83F79}" sibTransId="{7CF26C45-DE00-4689-9D4A-0E792DA0D303}"/>
    <dgm:cxn modelId="{0E9310BD-178B-4746-BF47-7C8CC398A2F0}" type="presOf" srcId="{B610CDAE-0203-4870-B2B3-26867223BFCC}" destId="{5A7B24C5-9ACC-40F3-963B-3A73F4DFE37D}" srcOrd="0" destOrd="1" presId="urn:microsoft.com/office/officeart/2005/8/layout/chevron1"/>
    <dgm:cxn modelId="{41D271C0-AFA6-420A-BEB0-15B86AAB1EDA}" type="presOf" srcId="{A93C3746-88E4-4E7A-A471-426724AB5DAC}" destId="{872E49E5-9706-4AC9-855B-B2609C60EB40}" srcOrd="0" destOrd="2" presId="urn:microsoft.com/office/officeart/2005/8/layout/chevron1"/>
    <dgm:cxn modelId="{2CFA03E3-E33B-4D5E-B65B-0166679BFB85}" srcId="{6C1DC078-C463-4282-B4D0-839A895E7936}" destId="{F2E10BBC-EE5D-4E39-A9DE-D1C5806EE849}" srcOrd="1" destOrd="0" parTransId="{AEDABF02-4472-4643-BD7F-997D360299F5}" sibTransId="{02AEEA0A-181F-458E-8588-25B40578138D}"/>
    <dgm:cxn modelId="{8C700EED-DB9A-48FA-9B5C-4B377728F15C}" srcId="{DF3AC4B5-96EB-49BF-BB9D-A08A43E03C5C}" destId="{B9C3CE27-0F5E-4C62-B6C3-04E132B9D4C7}" srcOrd="0" destOrd="0" parTransId="{7D38B6D5-7F73-49BE-A1FB-9E61BED4D0B7}" sibTransId="{3D44D5BD-21FF-4DF2-85D3-0D6FB8740263}"/>
    <dgm:cxn modelId="{823B51ED-7A09-4308-AE89-BBE415FD07F4}" type="presOf" srcId="{520BB3A4-E83B-44F7-B34B-F86BEFA7C945}" destId="{872E49E5-9706-4AC9-855B-B2609C60EB40}" srcOrd="0" destOrd="1" presId="urn:microsoft.com/office/officeart/2005/8/layout/chevron1"/>
    <dgm:cxn modelId="{9D531CFB-EA7A-4E67-8A8D-B598A73C83BD}" srcId="{6C1DC078-C463-4282-B4D0-839A895E7936}" destId="{DF3AC4B5-96EB-49BF-BB9D-A08A43E03C5C}" srcOrd="0" destOrd="0" parTransId="{85A8B8CE-FCEA-4979-9052-B5847ADDEC26}" sibTransId="{8D7061FF-710A-426C-9B93-C8EB5A5EA262}"/>
    <dgm:cxn modelId="{3BC76195-011D-4A38-B145-FB7E97D60399}" type="presParOf" srcId="{06B90F0B-56D9-4B15-BEA3-6A4C1B9AAC87}" destId="{54837156-0526-4582-8780-7B65315851C8}" srcOrd="0" destOrd="0" presId="urn:microsoft.com/office/officeart/2005/8/layout/chevron1"/>
    <dgm:cxn modelId="{24223BA8-7DC7-487B-A959-ABC26AFD6AB3}" type="presParOf" srcId="{54837156-0526-4582-8780-7B65315851C8}" destId="{729FE3F1-487A-41B6-9FC8-6BD9308F6D7A}" srcOrd="0" destOrd="0" presId="urn:microsoft.com/office/officeart/2005/8/layout/chevron1"/>
    <dgm:cxn modelId="{80D21E61-466E-4E04-BE05-22DBC4DEF2F8}" type="presParOf" srcId="{54837156-0526-4582-8780-7B65315851C8}" destId="{5A7B24C5-9ACC-40F3-963B-3A73F4DFE37D}" srcOrd="1" destOrd="0" presId="urn:microsoft.com/office/officeart/2005/8/layout/chevron1"/>
    <dgm:cxn modelId="{DF450786-25A2-42F1-8B35-09C3C5269089}" type="presParOf" srcId="{06B90F0B-56D9-4B15-BEA3-6A4C1B9AAC87}" destId="{0155493B-C87D-413A-9C77-06FFC2EB2EC9}" srcOrd="1" destOrd="0" presId="urn:microsoft.com/office/officeart/2005/8/layout/chevron1"/>
    <dgm:cxn modelId="{2FC3B976-98FD-4494-A44A-0A73A7EDA492}" type="presParOf" srcId="{06B90F0B-56D9-4B15-BEA3-6A4C1B9AAC87}" destId="{F2060AB2-96B3-4857-8175-69927D799ABE}" srcOrd="2" destOrd="0" presId="urn:microsoft.com/office/officeart/2005/8/layout/chevron1"/>
    <dgm:cxn modelId="{D7FFF231-BCBF-4D99-A19E-0A40ADBB867E}" type="presParOf" srcId="{F2060AB2-96B3-4857-8175-69927D799ABE}" destId="{CBC27E54-1E63-452C-ABB1-E0F4260C316B}" srcOrd="0" destOrd="0" presId="urn:microsoft.com/office/officeart/2005/8/layout/chevron1"/>
    <dgm:cxn modelId="{E7DAE1CD-9052-47B2-8CAF-1FEAF7AD6DF2}" type="presParOf" srcId="{F2060AB2-96B3-4857-8175-69927D799ABE}" destId="{872E49E5-9706-4AC9-855B-B2609C60EB40}" srcOrd="1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9FE3F1-487A-41B6-9FC8-6BD9308F6D7A}">
      <dsp:nvSpPr>
        <dsp:cNvPr id="0" name=""/>
        <dsp:cNvSpPr/>
      </dsp:nvSpPr>
      <dsp:spPr>
        <a:xfrm>
          <a:off x="377" y="42224"/>
          <a:ext cx="5116978" cy="151200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2014" tIns="37338" rIns="37338" bIns="37338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Stage 1</a:t>
          </a:r>
          <a:endParaRPr lang="en-GB" sz="2800" kern="1200" dirty="0"/>
        </a:p>
      </dsp:txBody>
      <dsp:txXfrm>
        <a:off x="756377" y="42224"/>
        <a:ext cx="3604978" cy="1512000"/>
      </dsp:txXfrm>
    </dsp:sp>
    <dsp:sp modelId="{5A7B24C5-9ACC-40F3-963B-3A73F4DFE37D}">
      <dsp:nvSpPr>
        <dsp:cNvPr id="0" name=""/>
        <dsp:cNvSpPr/>
      </dsp:nvSpPr>
      <dsp:spPr>
        <a:xfrm>
          <a:off x="377" y="1743225"/>
          <a:ext cx="4093583" cy="13387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 dirty="0"/>
            <a:t>3-6 months</a:t>
          </a:r>
          <a:endParaRPr lang="en-GB" sz="2800" kern="1200" dirty="0"/>
        </a:p>
        <a:p>
          <a:pPr marL="571500" lvl="2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 dirty="0"/>
            <a:t>Move </a:t>
          </a:r>
          <a:r>
            <a:rPr lang="en-US" sz="2800" kern="1200" dirty="0" err="1"/>
            <a:t>PermitSmarti</a:t>
          </a:r>
          <a:r>
            <a:rPr lang="en-US" sz="2800" kern="1200" dirty="0"/>
            <a:t> into Azure</a:t>
          </a:r>
          <a:endParaRPr lang="en-GB" sz="2800" kern="1200" dirty="0"/>
        </a:p>
      </dsp:txBody>
      <dsp:txXfrm>
        <a:off x="377" y="1743225"/>
        <a:ext cx="4093583" cy="1338750"/>
      </dsp:txXfrm>
    </dsp:sp>
    <dsp:sp modelId="{CBC27E54-1E63-452C-ABB1-E0F4260C316B}">
      <dsp:nvSpPr>
        <dsp:cNvPr id="0" name=""/>
        <dsp:cNvSpPr/>
      </dsp:nvSpPr>
      <dsp:spPr>
        <a:xfrm>
          <a:off x="4901356" y="42224"/>
          <a:ext cx="5116978" cy="151200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2014" tIns="37338" rIns="37338" bIns="37338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Stage 2</a:t>
          </a:r>
          <a:endParaRPr lang="en-GB" sz="2800" kern="1200" dirty="0"/>
        </a:p>
      </dsp:txBody>
      <dsp:txXfrm>
        <a:off x="5657356" y="42224"/>
        <a:ext cx="3604978" cy="1512000"/>
      </dsp:txXfrm>
    </dsp:sp>
    <dsp:sp modelId="{872E49E5-9706-4AC9-855B-B2609C60EB40}">
      <dsp:nvSpPr>
        <dsp:cNvPr id="0" name=""/>
        <dsp:cNvSpPr/>
      </dsp:nvSpPr>
      <dsp:spPr>
        <a:xfrm>
          <a:off x="4901356" y="1743225"/>
          <a:ext cx="4093583" cy="13387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 dirty="0"/>
            <a:t>6-12 months</a:t>
          </a:r>
          <a:endParaRPr lang="en-GB" sz="2800" kern="1200" dirty="0"/>
        </a:p>
        <a:p>
          <a:pPr marL="571500" lvl="2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 dirty="0"/>
            <a:t>360 to Citrix Cloud</a:t>
          </a:r>
          <a:endParaRPr lang="en-GB" sz="2800" kern="1200" dirty="0"/>
        </a:p>
        <a:p>
          <a:pPr marL="571500" lvl="2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 dirty="0"/>
            <a:t>3SW into Azure</a:t>
          </a:r>
          <a:endParaRPr lang="en-GB" sz="2800" kern="1200" dirty="0"/>
        </a:p>
      </dsp:txBody>
      <dsp:txXfrm>
        <a:off x="4901356" y="1743225"/>
        <a:ext cx="4093583" cy="13387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14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214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7510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3465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1927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8401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8886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8556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546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163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375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949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555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326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861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209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328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4929172-4BF7-429F-BA25-7E9D1A4215EE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966EA62-41C5-4F9A-A915-5B0BC739C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98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E1993-7E99-5724-F619-6366C4EB6E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/>
          <a:p>
            <a:r>
              <a:rPr lang="en-GB"/>
              <a:t>Imperial</a:t>
            </a:r>
            <a:br>
              <a:rPr lang="en-GB"/>
            </a:br>
            <a:r>
              <a:rPr lang="en-GB"/>
              <a:t>Future </a:t>
            </a:r>
            <a:r>
              <a:rPr lang="en-GB" dirty="0"/>
              <a:t>Product Strategy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E969D9-C1B0-8D45-027C-D791C25C8F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2893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0A7FA63-2FE4-4612-B91C-FC6AF09B8D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0" y="107067"/>
            <a:ext cx="10018713" cy="668438"/>
          </a:xfrm>
        </p:spPr>
        <p:txBody>
          <a:bodyPr>
            <a:normAutofit fontScale="90000"/>
          </a:bodyPr>
          <a:lstStyle/>
          <a:p>
            <a:r>
              <a:rPr lang="en-US" dirty="0"/>
              <a:t>Imperial Environments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80E246-115E-4680-8CE6-52FB510292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09" y="877607"/>
            <a:ext cx="10018713" cy="3124201"/>
          </a:xfrm>
        </p:spPr>
        <p:txBody>
          <a:bodyPr numCol="3"/>
          <a:lstStyle/>
          <a:p>
            <a:pPr marL="0" indent="0">
              <a:buNone/>
            </a:pPr>
            <a:endParaRPr lang="en-US" dirty="0"/>
          </a:p>
          <a:p>
            <a:endParaRPr lang="en-GB" dirty="0"/>
          </a:p>
        </p:txBody>
      </p:sp>
      <p:graphicFrame>
        <p:nvGraphicFramePr>
          <p:cNvPr id="2" name="Table 4">
            <a:extLst>
              <a:ext uri="{FF2B5EF4-FFF2-40B4-BE49-F238E27FC236}">
                <a16:creationId xmlns:a16="http://schemas.microsoft.com/office/drawing/2014/main" id="{55473BCF-A4B0-462C-A12E-B100A89217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9108864"/>
              </p:ext>
            </p:extLst>
          </p:nvPr>
        </p:nvGraphicFramePr>
        <p:xfrm>
          <a:off x="2246313" y="1463153"/>
          <a:ext cx="8997951" cy="1285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99317">
                  <a:extLst>
                    <a:ext uri="{9D8B030D-6E8A-4147-A177-3AD203B41FA5}">
                      <a16:colId xmlns:a16="http://schemas.microsoft.com/office/drawing/2014/main" val="2959385102"/>
                    </a:ext>
                  </a:extLst>
                </a:gridCol>
                <a:gridCol w="2999317">
                  <a:extLst>
                    <a:ext uri="{9D8B030D-6E8A-4147-A177-3AD203B41FA5}">
                      <a16:colId xmlns:a16="http://schemas.microsoft.com/office/drawing/2014/main" val="1294846772"/>
                    </a:ext>
                  </a:extLst>
                </a:gridCol>
                <a:gridCol w="2999317">
                  <a:extLst>
                    <a:ext uri="{9D8B030D-6E8A-4147-A177-3AD203B41FA5}">
                      <a16:colId xmlns:a16="http://schemas.microsoft.com/office/drawing/2014/main" val="16397529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PermitSmarti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3SW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360NP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49023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CitySmarti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CitySmarti</a:t>
                      </a:r>
                      <a:endParaRPr lang="en-US" dirty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CitySmarti</a:t>
                      </a:r>
                      <a:r>
                        <a:rPr lang="en-US" dirty="0"/>
                        <a:t> </a:t>
                      </a:r>
                    </a:p>
                    <a:p>
                      <a:r>
                        <a:rPr lang="en-US" dirty="0"/>
                        <a:t>Bristol/ Northampton hosted</a:t>
                      </a:r>
                    </a:p>
                    <a:p>
                      <a:r>
                        <a:rPr lang="en-US" dirty="0"/>
                        <a:t>Customer hosted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5248698"/>
                  </a:ext>
                </a:extLst>
              </a:tr>
            </a:tbl>
          </a:graphicData>
        </a:graphic>
      </p:graphicFrame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AEC97011-BC77-4431-A44D-A1D456A06466}"/>
              </a:ext>
            </a:extLst>
          </p:cNvPr>
          <p:cNvSpPr txBox="1">
            <a:spLocks/>
          </p:cNvSpPr>
          <p:nvPr/>
        </p:nvSpPr>
        <p:spPr bwMode="auto">
          <a:xfrm>
            <a:off x="1493139" y="925971"/>
            <a:ext cx="4756279" cy="4466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CURRENT</a:t>
            </a:r>
            <a:endParaRPr lang="en-GB" dirty="0"/>
          </a:p>
        </p:txBody>
      </p:sp>
      <p:graphicFrame>
        <p:nvGraphicFramePr>
          <p:cNvPr id="6" name="Table 4">
            <a:extLst>
              <a:ext uri="{FF2B5EF4-FFF2-40B4-BE49-F238E27FC236}">
                <a16:creationId xmlns:a16="http://schemas.microsoft.com/office/drawing/2014/main" id="{0A503BEF-EE62-4F0B-9621-846E847A9E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4177173"/>
              </p:ext>
            </p:extLst>
          </p:nvPr>
        </p:nvGraphicFramePr>
        <p:xfrm>
          <a:off x="2266662" y="4745484"/>
          <a:ext cx="8997951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99317">
                  <a:extLst>
                    <a:ext uri="{9D8B030D-6E8A-4147-A177-3AD203B41FA5}">
                      <a16:colId xmlns:a16="http://schemas.microsoft.com/office/drawing/2014/main" val="2959385102"/>
                    </a:ext>
                  </a:extLst>
                </a:gridCol>
                <a:gridCol w="2999317">
                  <a:extLst>
                    <a:ext uri="{9D8B030D-6E8A-4147-A177-3AD203B41FA5}">
                      <a16:colId xmlns:a16="http://schemas.microsoft.com/office/drawing/2014/main" val="1294846772"/>
                    </a:ext>
                  </a:extLst>
                </a:gridCol>
                <a:gridCol w="2999317">
                  <a:extLst>
                    <a:ext uri="{9D8B030D-6E8A-4147-A177-3AD203B41FA5}">
                      <a16:colId xmlns:a16="http://schemas.microsoft.com/office/drawing/2014/main" val="16397529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PermitSmarti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3SW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360NP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49023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Azure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Azure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Azure Virtual Desktop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5248698"/>
                  </a:ext>
                </a:extLst>
              </a:tr>
            </a:tbl>
          </a:graphicData>
        </a:graphic>
      </p:graphicFrame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0EF79BE0-746D-4546-A272-30242C594232}"/>
              </a:ext>
            </a:extLst>
          </p:cNvPr>
          <p:cNvSpPr txBox="1">
            <a:spLocks/>
          </p:cNvSpPr>
          <p:nvPr/>
        </p:nvSpPr>
        <p:spPr bwMode="auto">
          <a:xfrm>
            <a:off x="1493139" y="4222836"/>
            <a:ext cx="4723531" cy="3973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FUTURE</a:t>
            </a:r>
            <a:endParaRPr lang="en-GB" dirty="0"/>
          </a:p>
        </p:txBody>
      </p:sp>
      <p:sp>
        <p:nvSpPr>
          <p:cNvPr id="8" name="Right Brace 7">
            <a:extLst>
              <a:ext uri="{FF2B5EF4-FFF2-40B4-BE49-F238E27FC236}">
                <a16:creationId xmlns:a16="http://schemas.microsoft.com/office/drawing/2014/main" id="{94D234E7-CFE7-4A0A-BFEF-2E3C096B949B}"/>
              </a:ext>
            </a:extLst>
          </p:cNvPr>
          <p:cNvSpPr/>
          <p:nvPr/>
        </p:nvSpPr>
        <p:spPr>
          <a:xfrm rot="5400000">
            <a:off x="3440893" y="1377813"/>
            <a:ext cx="567160" cy="295632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BB67FC1D-7B12-4814-AC54-A2DFC9ECF691}"/>
              </a:ext>
            </a:extLst>
          </p:cNvPr>
          <p:cNvSpPr txBox="1">
            <a:spLocks/>
          </p:cNvSpPr>
          <p:nvPr/>
        </p:nvSpPr>
        <p:spPr bwMode="auto">
          <a:xfrm>
            <a:off x="3025169" y="3241648"/>
            <a:ext cx="1398608" cy="4466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STAGE 1</a:t>
            </a:r>
            <a:endParaRPr lang="en-GB" dirty="0"/>
          </a:p>
        </p:txBody>
      </p:sp>
      <p:sp>
        <p:nvSpPr>
          <p:cNvPr id="10" name="Right Brace 9">
            <a:extLst>
              <a:ext uri="{FF2B5EF4-FFF2-40B4-BE49-F238E27FC236}">
                <a16:creationId xmlns:a16="http://schemas.microsoft.com/office/drawing/2014/main" id="{40667F27-8716-416F-8326-6DC859816CA6}"/>
              </a:ext>
            </a:extLst>
          </p:cNvPr>
          <p:cNvSpPr/>
          <p:nvPr/>
        </p:nvSpPr>
        <p:spPr>
          <a:xfrm rot="5400000">
            <a:off x="7971218" y="-141287"/>
            <a:ext cx="567160" cy="5978931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Content Placeholder 3">
            <a:extLst>
              <a:ext uri="{FF2B5EF4-FFF2-40B4-BE49-F238E27FC236}">
                <a16:creationId xmlns:a16="http://schemas.microsoft.com/office/drawing/2014/main" id="{6E23FE86-FFE9-42F0-8F8D-C9EFBA159EBA}"/>
              </a:ext>
            </a:extLst>
          </p:cNvPr>
          <p:cNvSpPr txBox="1">
            <a:spLocks/>
          </p:cNvSpPr>
          <p:nvPr/>
        </p:nvSpPr>
        <p:spPr bwMode="auto">
          <a:xfrm>
            <a:off x="7572047" y="3205672"/>
            <a:ext cx="2828578" cy="4466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STAGE 2</a:t>
            </a:r>
            <a:endParaRPr lang="en-GB" dirty="0"/>
          </a:p>
        </p:txBody>
      </p:sp>
      <p:sp>
        <p:nvSpPr>
          <p:cNvPr id="15" name="Arrow: Down 14">
            <a:extLst>
              <a:ext uri="{FF2B5EF4-FFF2-40B4-BE49-F238E27FC236}">
                <a16:creationId xmlns:a16="http://schemas.microsoft.com/office/drawing/2014/main" id="{5D6101D6-82AF-4003-B0CD-572C259FA578}"/>
              </a:ext>
            </a:extLst>
          </p:cNvPr>
          <p:cNvSpPr/>
          <p:nvPr/>
        </p:nvSpPr>
        <p:spPr>
          <a:xfrm>
            <a:off x="3449256" y="3688304"/>
            <a:ext cx="532435" cy="7436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Arrow: Down 15">
            <a:extLst>
              <a:ext uri="{FF2B5EF4-FFF2-40B4-BE49-F238E27FC236}">
                <a16:creationId xmlns:a16="http://schemas.microsoft.com/office/drawing/2014/main" id="{F44D4E3F-793D-414D-8312-689B52F62397}"/>
              </a:ext>
            </a:extLst>
          </p:cNvPr>
          <p:cNvSpPr/>
          <p:nvPr/>
        </p:nvSpPr>
        <p:spPr>
          <a:xfrm>
            <a:off x="7944093" y="3652328"/>
            <a:ext cx="532435" cy="7436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6045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0A7FA63-2FE4-4612-B91C-FC6AF09B8D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0" y="107067"/>
            <a:ext cx="10018713" cy="668438"/>
          </a:xfrm>
        </p:spPr>
        <p:txBody>
          <a:bodyPr>
            <a:normAutofit fontScale="90000"/>
          </a:bodyPr>
          <a:lstStyle/>
          <a:p>
            <a:r>
              <a:rPr lang="en-US" dirty="0"/>
              <a:t>Timescales</a:t>
            </a:r>
            <a:endParaRPr lang="en-GB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DECC78AF-144E-494D-9B41-9B6F4F4E9E8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5151448"/>
              </p:ext>
            </p:extLst>
          </p:nvPr>
        </p:nvGraphicFramePr>
        <p:xfrm>
          <a:off x="1484313" y="2667000"/>
          <a:ext cx="10018712" cy="3124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66417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0A7FA63-2FE4-4612-B91C-FC6AF09B8D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0" y="107067"/>
            <a:ext cx="10018713" cy="1248204"/>
          </a:xfrm>
        </p:spPr>
        <p:txBody>
          <a:bodyPr>
            <a:normAutofit fontScale="90000"/>
          </a:bodyPr>
          <a:lstStyle/>
          <a:p>
            <a:r>
              <a:rPr lang="en-US" dirty="0"/>
              <a:t>What are Microservices?</a:t>
            </a:r>
            <a:br>
              <a:rPr lang="en-US" dirty="0"/>
            </a:br>
            <a:endParaRPr lang="en-GB" dirty="0"/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47084271-41AD-442E-9E46-520F5ABC93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12910" y="1719942"/>
            <a:ext cx="10018713" cy="3124201"/>
          </a:xfrm>
        </p:spPr>
        <p:txBody>
          <a:bodyPr>
            <a:normAutofit fontScale="85000" lnSpcReduction="20000"/>
          </a:bodyPr>
          <a:lstStyle/>
          <a:p>
            <a:pPr lvl="1"/>
            <a:r>
              <a:rPr lang="en-US" sz="2600" dirty="0"/>
              <a:t>Hosted in a public cloud (Azure, AWS)</a:t>
            </a:r>
          </a:p>
          <a:p>
            <a:pPr lvl="1"/>
            <a:r>
              <a:rPr lang="en-US" sz="2600" dirty="0"/>
              <a:t>Small, independent, and loosely coupled services.</a:t>
            </a:r>
          </a:p>
          <a:p>
            <a:pPr lvl="1"/>
            <a:r>
              <a:rPr lang="en-US" sz="2600" dirty="0"/>
              <a:t>Each service is a separate code base.</a:t>
            </a:r>
          </a:p>
          <a:p>
            <a:pPr lvl="1"/>
            <a:r>
              <a:rPr lang="en-US" sz="2600" dirty="0"/>
              <a:t>Services can be deployed independently.</a:t>
            </a:r>
          </a:p>
          <a:p>
            <a:pPr lvl="1"/>
            <a:r>
              <a:rPr lang="en-US" sz="2600" dirty="0"/>
              <a:t>Services communicate through well defined Application Programmer Interfaces.</a:t>
            </a:r>
          </a:p>
          <a:p>
            <a:pPr lvl="1"/>
            <a:r>
              <a:rPr lang="en-US" sz="2600" dirty="0"/>
              <a:t>Supports polyglot programming – services don’t need to share the same technology stack, libraries or frameworks.</a:t>
            </a:r>
            <a:endParaRPr 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8682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0A7FA63-2FE4-4612-B91C-FC6AF09B8D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0" y="107067"/>
            <a:ext cx="10018713" cy="1248204"/>
          </a:xfrm>
        </p:spPr>
        <p:txBody>
          <a:bodyPr>
            <a:normAutofit/>
          </a:bodyPr>
          <a:lstStyle/>
          <a:p>
            <a:r>
              <a:rPr lang="en-US" dirty="0"/>
              <a:t>Microservices Advantages</a:t>
            </a:r>
            <a:endParaRPr lang="en-GB" dirty="0"/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47084271-41AD-442E-9E46-520F5ABC93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12910" y="1719942"/>
            <a:ext cx="10018713" cy="3124201"/>
          </a:xfrm>
        </p:spPr>
        <p:txBody>
          <a:bodyPr>
            <a:normAutofit fontScale="55000" lnSpcReduction="20000"/>
          </a:bodyPr>
          <a:lstStyle/>
          <a:p>
            <a:r>
              <a:rPr lang="en-US" sz="3000" dirty="0"/>
              <a:t>Agility – as services are deployed independently it’s easier to manage bug fixes and future releases.</a:t>
            </a:r>
          </a:p>
          <a:p>
            <a:r>
              <a:rPr lang="en-US" sz="3000" dirty="0"/>
              <a:t>Small, focused teams – microservices are small enough to be built, tested and deployed by a small team.</a:t>
            </a:r>
          </a:p>
          <a:p>
            <a:r>
              <a:rPr lang="en-US" sz="3000" dirty="0"/>
              <a:t>Small code base – microservices </a:t>
            </a:r>
            <a:r>
              <a:rPr lang="en-US" sz="3000" dirty="0" err="1"/>
              <a:t>minimise</a:t>
            </a:r>
            <a:r>
              <a:rPr lang="en-US" sz="3000" dirty="0"/>
              <a:t> dependencies and that makes it easier to add new features.</a:t>
            </a:r>
          </a:p>
          <a:p>
            <a:r>
              <a:rPr lang="en-US" sz="3000" dirty="0"/>
              <a:t>Fault isolation – if an individual microservice becomes unavailable it won’t disrupt the entire application.</a:t>
            </a:r>
          </a:p>
          <a:p>
            <a:r>
              <a:rPr lang="en-US" sz="3000" dirty="0"/>
              <a:t>Scalability – services can be scaled independently so subsystems can be scaled out without scaling the entire application.</a:t>
            </a:r>
          </a:p>
          <a:p>
            <a:r>
              <a:rPr lang="en-US" sz="3000" dirty="0"/>
              <a:t>Data isolation – It’s easier to perform schema updates as only a single microservice is affected. Monolithic applications may have many parts of the application touching the same data introducing risk to updates.</a:t>
            </a:r>
          </a:p>
          <a:p>
            <a:pPr lvl="1"/>
            <a:endParaRPr 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89132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0A7FA63-2FE4-4612-B91C-FC6AF09B8D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0" y="107067"/>
            <a:ext cx="10018713" cy="1248204"/>
          </a:xfrm>
        </p:spPr>
        <p:txBody>
          <a:bodyPr>
            <a:normAutofit fontScale="90000"/>
          </a:bodyPr>
          <a:lstStyle/>
          <a:p>
            <a:r>
              <a:rPr lang="en-US" dirty="0"/>
              <a:t>Microservices</a:t>
            </a:r>
            <a:br>
              <a:rPr lang="en-US" dirty="0"/>
            </a:br>
            <a:r>
              <a:rPr lang="en-US" dirty="0"/>
              <a:t>Challenges for Imperial</a:t>
            </a:r>
            <a:endParaRPr lang="en-GB" dirty="0"/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47084271-41AD-442E-9E46-520F5ABC93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29238" y="2258785"/>
            <a:ext cx="10018713" cy="3124201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Complexity – there are more moving parts to look after.</a:t>
            </a:r>
          </a:p>
          <a:p>
            <a:r>
              <a:rPr lang="en-US" dirty="0"/>
              <a:t>Development and Testing – microservices development requires a different approach than writing a traditional monolithic application.</a:t>
            </a:r>
          </a:p>
          <a:p>
            <a:r>
              <a:rPr lang="en-US" dirty="0"/>
              <a:t>Lack of governance – it’s possible to end up with different frameworks and languages making the application hard to maintain.</a:t>
            </a:r>
          </a:p>
          <a:p>
            <a:r>
              <a:rPr lang="en-US" dirty="0"/>
              <a:t>Network </a:t>
            </a:r>
            <a:r>
              <a:rPr lang="en-US" dirty="0" err="1"/>
              <a:t>congenstion</a:t>
            </a:r>
            <a:r>
              <a:rPr lang="en-US" dirty="0"/>
              <a:t> and latency – small granular services can lead to more interservice communication and if the chain of service becomes too long latency can become a problem.</a:t>
            </a:r>
          </a:p>
          <a:p>
            <a:r>
              <a:rPr lang="en-US" dirty="0"/>
              <a:t>Data integrity – as each service is responsible for their own data consistency across the service can be a challenge.</a:t>
            </a:r>
          </a:p>
          <a:p>
            <a:endParaRPr lang="en-US" dirty="0"/>
          </a:p>
          <a:p>
            <a:pPr lvl="1"/>
            <a:endParaRPr 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97073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60019-24B3-7721-3D0E-06C90494F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Benefits to our Users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36A829-353C-6FD8-21A9-87575A1423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l" fontAlgn="base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5C5C5C"/>
                </a:solidFill>
                <a:effectLst/>
                <a:latin typeface="metric-regular"/>
              </a:rPr>
              <a:t>More flexibility &amp; scalability – quickly meet business demands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5C5C5C"/>
                </a:solidFill>
                <a:effectLst/>
                <a:latin typeface="metric-regular"/>
              </a:rPr>
              <a:t>Mobility  – smartphones and devices 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5C5C5C"/>
                </a:solidFill>
                <a:effectLst/>
                <a:latin typeface="metric-regular"/>
              </a:rPr>
              <a:t>Better data analytics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5C5C5C"/>
                </a:solidFill>
                <a:effectLst/>
                <a:latin typeface="metric-regular"/>
              </a:rPr>
              <a:t>Improved collaboration – speed of delivery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5C5C5C"/>
                </a:solidFill>
                <a:effectLst/>
                <a:latin typeface="metric-regular"/>
              </a:rPr>
              <a:t>Enhanced data security – easier to make government compliance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5C5C5C"/>
                </a:solidFill>
                <a:effectLst/>
                <a:latin typeface="metric-regular"/>
              </a:rPr>
              <a:t>Automatic software updates saving your time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5C5C5C"/>
                </a:solidFill>
                <a:effectLst/>
                <a:latin typeface="metric-regular"/>
              </a:rPr>
              <a:t>Quick disaster recovery and backup 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5C5C5C"/>
                </a:solidFill>
                <a:effectLst/>
                <a:latin typeface="metric-regular"/>
              </a:rPr>
              <a:t>The reduced carbon footprint for a better environment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60021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8BB434"/>
      </a:accent1>
      <a:accent2>
        <a:srgbClr val="33A583"/>
      </a:accent2>
      <a:accent3>
        <a:srgbClr val="3594B4"/>
      </a:accent3>
      <a:accent4>
        <a:srgbClr val="6063B4"/>
      </a:accent4>
      <a:accent5>
        <a:srgbClr val="D35731"/>
      </a:accent5>
      <a:accent6>
        <a:srgbClr val="EBAC4B"/>
      </a:accent6>
      <a:hlink>
        <a:srgbClr val="65AD30"/>
      </a:hlink>
      <a:folHlink>
        <a:srgbClr val="8ED25B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Chart06_16x9.potx" id="{3C4BC011-9EDC-4DFB-8A68-37DEDDFE6C2B}" vid="{D35E8C47-702A-41D1-BDB4-1DA9434A1E66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F3D7BD7E22ADF40A98162031E9805DF" ma:contentTypeVersion="17" ma:contentTypeDescription="Create a new document." ma:contentTypeScope="" ma:versionID="61eed18e03e9758dce70d85412829518">
  <xsd:schema xmlns:xsd="http://www.w3.org/2001/XMLSchema" xmlns:xs="http://www.w3.org/2001/XMLSchema" xmlns:p="http://schemas.microsoft.com/office/2006/metadata/properties" xmlns:ns3="701472e1-3dc2-463a-a675-0241965e7eee" xmlns:ns4="b118c24b-0a68-4f33-be45-09224b4025c0" targetNamespace="http://schemas.microsoft.com/office/2006/metadata/properties" ma:root="true" ma:fieldsID="ebf5c21ce7fcb56f16339cf5a7812c3e" ns3:_="" ns4:_="">
    <xsd:import namespace="701472e1-3dc2-463a-a675-0241965e7eee"/>
    <xsd:import namespace="b118c24b-0a68-4f33-be45-09224b4025c0"/>
    <xsd:element name="properties">
      <xsd:complexType>
        <xsd:sequence>
          <xsd:element name="documentManagement">
            <xsd:complexType>
              <xsd:all>
                <xsd:element ref="ns3:MigrationWizId" minOccurs="0"/>
                <xsd:element ref="ns3:MigrationWizIdPermissions" minOccurs="0"/>
                <xsd:element ref="ns3:MigrationWizIdPermissionLevels" minOccurs="0"/>
                <xsd:element ref="ns3:MigrationWizIdDocumentLibraryPermissions" minOccurs="0"/>
                <xsd:element ref="ns3:MigrationWizIdSecurityGroup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01472e1-3dc2-463a-a675-0241965e7eee" elementFormDefault="qualified">
    <xsd:import namespace="http://schemas.microsoft.com/office/2006/documentManagement/types"/>
    <xsd:import namespace="http://schemas.microsoft.com/office/infopath/2007/PartnerControls"/>
    <xsd:element name="MigrationWizId" ma:index="8" nillable="true" ma:displayName="MigrationWizId" ma:internalName="MigrationWizId">
      <xsd:simpleType>
        <xsd:restriction base="dms:Text"/>
      </xsd:simpleType>
    </xsd:element>
    <xsd:element name="MigrationWizIdPermissions" ma:index="9" nillable="true" ma:displayName="MigrationWizIdPermissions" ma:internalName="MigrationWizIdPermissions">
      <xsd:simpleType>
        <xsd:restriction base="dms:Text"/>
      </xsd:simpleType>
    </xsd:element>
    <xsd:element name="MigrationWizIdPermissionLevels" ma:index="10" nillable="true" ma:displayName="MigrationWizIdPermissionLevels" ma:internalName="MigrationWizIdPermissionLevels">
      <xsd:simpleType>
        <xsd:restriction base="dms:Text"/>
      </xsd:simpleType>
    </xsd:element>
    <xsd:element name="MigrationWizIdDocumentLibraryPermissions" ma:index="11" nillable="true" ma:displayName="MigrationWizIdDocumentLibraryPermissions" ma:internalName="MigrationWizIdDocumentLibraryPermissions">
      <xsd:simpleType>
        <xsd:restriction base="dms:Text"/>
      </xsd:simpleType>
    </xsd:element>
    <xsd:element name="MigrationWizIdSecurityGroups" ma:index="12" nillable="true" ma:displayName="MigrationWizIdSecurityGroups" ma:internalName="MigrationWizIdSecurityGroups">
      <xsd:simpleType>
        <xsd:restriction base="dms:Text"/>
      </xsd:simpleType>
    </xsd:element>
    <xsd:element name="MediaServiceMetadata" ma:index="16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7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9" nillable="true" ma:displayName="Tags" ma:internalName="MediaServiceAutoTags" ma:readOnly="true">
      <xsd:simpleType>
        <xsd:restriction base="dms:Text"/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4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18c24b-0a68-4f33-be45-09224b4025c0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igrationWizIdSecurityGroups xmlns="701472e1-3dc2-463a-a675-0241965e7eee" xsi:nil="true"/>
    <MigrationWizIdDocumentLibraryPermissions xmlns="701472e1-3dc2-463a-a675-0241965e7eee" xsi:nil="true"/>
    <MigrationWizIdPermissions xmlns="701472e1-3dc2-463a-a675-0241965e7eee" xsi:nil="true"/>
    <MigrationWizId xmlns="701472e1-3dc2-463a-a675-0241965e7eee" xsi:nil="true"/>
    <MigrationWizIdPermissionLevels xmlns="701472e1-3dc2-463a-a675-0241965e7eee" xsi:nil="true"/>
  </documentManagement>
</p:properties>
</file>

<file path=customXml/itemProps1.xml><?xml version="1.0" encoding="utf-8"?>
<ds:datastoreItem xmlns:ds="http://schemas.openxmlformats.org/officeDocument/2006/customXml" ds:itemID="{7997E19E-40DF-4628-94D7-DD9EB0B7126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C0691F7-3AB0-43A4-B247-DFBC680F468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01472e1-3dc2-463a-a675-0241965e7eee"/>
    <ds:schemaRef ds:uri="b118c24b-0a68-4f33-be45-09224b4025c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7CCCEA7-1327-49DD-AC35-4264F7CCB5D7}">
  <ds:schemaRefs>
    <ds:schemaRef ds:uri="701472e1-3dc2-463a-a675-0241965e7eee"/>
    <ds:schemaRef ds:uri="http://schemas.microsoft.com/office/2006/metadata/properties"/>
    <ds:schemaRef ds:uri="http://purl.org/dc/terms/"/>
    <ds:schemaRef ds:uri="http://schemas.microsoft.com/office/2006/documentManagement/types"/>
    <ds:schemaRef ds:uri="http://purl.org/dc/dcmitype/"/>
    <ds:schemaRef ds:uri="http://www.w3.org/XML/1998/namespace"/>
    <ds:schemaRef ds:uri="b118c24b-0a68-4f33-be45-09224b4025c0"/>
    <ds:schemaRef ds:uri="http://schemas.microsoft.com/office/infopath/2007/PartnerControls"/>
    <ds:schemaRef ds:uri="http://schemas.openxmlformats.org/package/2006/metadata/core-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Organizational chart (gray, green, widescreen)</Template>
  <TotalTime>2728</TotalTime>
  <Words>404</Words>
  <Application>Microsoft Office PowerPoint</Application>
  <PresentationFormat>Widescreen</PresentationFormat>
  <Paragraphs>58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Corbel</vt:lpstr>
      <vt:lpstr>metric-regular</vt:lpstr>
      <vt:lpstr>Parallax</vt:lpstr>
      <vt:lpstr>Imperial Future Product Strategy</vt:lpstr>
      <vt:lpstr>Imperial Environments</vt:lpstr>
      <vt:lpstr>Timescales</vt:lpstr>
      <vt:lpstr>What are Microservices? </vt:lpstr>
      <vt:lpstr>Microservices Advantages</vt:lpstr>
      <vt:lpstr>Microservices Challenges for Imperial</vt:lpstr>
      <vt:lpstr>Benefits to our Users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Imperial Development Team</dc:title>
  <dc:creator>Paul Stock</dc:creator>
  <cp:lastModifiedBy>Ashley Bijster</cp:lastModifiedBy>
  <cp:revision>4</cp:revision>
  <dcterms:created xsi:type="dcterms:W3CDTF">2022-06-21T11:20:36Z</dcterms:created>
  <dcterms:modified xsi:type="dcterms:W3CDTF">2022-10-12T16:28:26Z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0x010100DF3D7BD7E22ADF40A98162031E9805DF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