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44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10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601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6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48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436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436E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436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436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436E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436E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civil-enforcement@vca.gov.u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lison.t@britishparking.co.u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129" y="1122363"/>
            <a:ext cx="8476735" cy="2387600"/>
          </a:xfrm>
        </p:spPr>
        <p:txBody>
          <a:bodyPr>
            <a:normAutofit/>
          </a:bodyPr>
          <a:lstStyle/>
          <a:p>
            <a:r>
              <a:rPr lang="en-GB" sz="3600" b="1" dirty="0"/>
              <a:t>Traffic Management Act 2004, Part 6:</a:t>
            </a:r>
            <a:br>
              <a:rPr lang="en-GB" sz="3600" b="1" dirty="0"/>
            </a:br>
            <a:r>
              <a:rPr lang="en-GB" sz="3600" b="1" dirty="0"/>
              <a:t>Civil Enforcement of Moving Traffic Contraventions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151238" y="3354903"/>
            <a:ext cx="6858000" cy="1655762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1800" b="1" dirty="0" smtClean="0"/>
              <a:t>Ali Tooze, Head of Policy and Public Affairs, BPA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647825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Quick recap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53777"/>
            <a:ext cx="7886700" cy="43513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000" dirty="0"/>
              <a:t>Prime Minister committed to introduce Part 6 powers outside London in July 2020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000" dirty="0" smtClean="0"/>
              <a:t>Work </a:t>
            </a:r>
            <a:r>
              <a:rPr lang="en-GB" sz="2000" dirty="0"/>
              <a:t>underway on a set of 2 statutory instruments covering:</a:t>
            </a:r>
          </a:p>
          <a:p>
            <a:pPr lvl="1"/>
            <a:r>
              <a:rPr lang="en-GB" sz="2000" dirty="0"/>
              <a:t>evidence, enforcement of penalties, income and expenditure and adjudication</a:t>
            </a:r>
          </a:p>
          <a:p>
            <a:pPr lvl="1"/>
            <a:r>
              <a:rPr lang="en-GB" sz="2000" dirty="0"/>
              <a:t>level of penalties</a:t>
            </a:r>
          </a:p>
          <a:p>
            <a:pPr lvl="1"/>
            <a:r>
              <a:rPr lang="en-GB" sz="2000" dirty="0"/>
              <a:t>approved devices</a:t>
            </a:r>
          </a:p>
          <a:p>
            <a:pPr lvl="1"/>
            <a:r>
              <a:rPr lang="en-GB" sz="2000" dirty="0"/>
              <a:t>representations and appeals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000" dirty="0"/>
              <a:t>Regulations coming into effect </a:t>
            </a:r>
            <a:r>
              <a:rPr lang="en-GB" sz="2000" u="sng" dirty="0"/>
              <a:t>early-2022</a:t>
            </a:r>
            <a:r>
              <a:rPr lang="en-GB" sz="2000" dirty="0"/>
              <a:t>. </a:t>
            </a:r>
            <a:endParaRPr lang="en-GB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sz="2000" dirty="0" smtClean="0"/>
              <a:t>LAs </a:t>
            </a:r>
            <a:r>
              <a:rPr lang="en-GB" sz="2000" dirty="0"/>
              <a:t>will then be able to apply for designation order </a:t>
            </a:r>
            <a:endParaRPr lang="en-GB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sz="2000" dirty="0" smtClean="0"/>
              <a:t>Advice </a:t>
            </a:r>
            <a:r>
              <a:rPr lang="en-GB" sz="2000" dirty="0"/>
              <a:t>note issued in August to all English LAs outside London to help prepare applications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000" dirty="0" smtClean="0"/>
              <a:t>Statutory </a:t>
            </a:r>
            <a:r>
              <a:rPr lang="en-GB" sz="2000" dirty="0"/>
              <a:t>guidance </a:t>
            </a:r>
            <a:r>
              <a:rPr lang="en-GB" sz="2000" dirty="0" smtClean="0"/>
              <a:t>will be published to </a:t>
            </a:r>
            <a:r>
              <a:rPr lang="en-GB" sz="2000" dirty="0"/>
              <a:t>coincide with regulations.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59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Signs and Lines Applicable</a:t>
            </a:r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="" xmlns:a16="http://schemas.microsoft.com/office/drawing/2014/main" id="{7FD27CCC-25C4-4A86-B1AD-2E693A3B49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865839"/>
            <a:ext cx="7886700" cy="4270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755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 Requirements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Public engagement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000" dirty="0"/>
              <a:t>Consulted the appropriate Chief Officer of </a:t>
            </a:r>
            <a:r>
              <a:rPr lang="en-GB" sz="2000" dirty="0" smtClean="0"/>
              <a:t>Police – NB outside of London moving traffic powers will be shared</a:t>
            </a:r>
            <a:endParaRPr lang="en-GB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000" dirty="0"/>
              <a:t>Carried out a minimum six-week public </a:t>
            </a:r>
            <a:r>
              <a:rPr lang="en-GB" sz="2000" dirty="0" smtClean="0"/>
              <a:t>‘consultation’ </a:t>
            </a:r>
            <a:r>
              <a:rPr lang="en-GB" sz="2000" dirty="0"/>
              <a:t>in order to:</a:t>
            </a:r>
          </a:p>
          <a:p>
            <a:pPr lvl="1"/>
            <a:r>
              <a:rPr lang="en-GB" sz="2000" dirty="0"/>
              <a:t>focus on the </a:t>
            </a:r>
            <a:r>
              <a:rPr lang="en-GB" sz="2000" b="1" u="sng" dirty="0"/>
              <a:t>detail</a:t>
            </a:r>
            <a:r>
              <a:rPr lang="en-GB" sz="2000" dirty="0"/>
              <a:t> – restriction types(s) and location(s) </a:t>
            </a:r>
          </a:p>
          <a:p>
            <a:pPr lvl="1"/>
            <a:r>
              <a:rPr lang="en-GB" sz="2000" dirty="0"/>
              <a:t>not</a:t>
            </a:r>
            <a:r>
              <a:rPr lang="en-GB" sz="2000" b="1" dirty="0"/>
              <a:t> </a:t>
            </a:r>
            <a:r>
              <a:rPr lang="en-GB" sz="2000" dirty="0" smtClean="0"/>
              <a:t>asking</a:t>
            </a:r>
            <a:r>
              <a:rPr lang="en-GB" sz="2000" b="1" dirty="0" smtClean="0"/>
              <a:t> </a:t>
            </a:r>
            <a:r>
              <a:rPr lang="en-GB" sz="2000" dirty="0" smtClean="0"/>
              <a:t>whether </a:t>
            </a:r>
            <a:r>
              <a:rPr lang="en-GB" sz="2000" dirty="0"/>
              <a:t>people agree to the principle</a:t>
            </a:r>
          </a:p>
          <a:p>
            <a:pPr lvl="1"/>
            <a:r>
              <a:rPr lang="en-GB" sz="2000" dirty="0" smtClean="0"/>
              <a:t>allowing </a:t>
            </a:r>
            <a:r>
              <a:rPr lang="en-GB" sz="2000" dirty="0"/>
              <a:t>the opportunity to raise </a:t>
            </a:r>
            <a:r>
              <a:rPr lang="en-GB" sz="2000" dirty="0" smtClean="0"/>
              <a:t>genuine concerns about proposals</a:t>
            </a:r>
            <a:endParaRPr lang="en-GB" sz="2000" dirty="0"/>
          </a:p>
          <a:p>
            <a:pPr lvl="1"/>
            <a:r>
              <a:rPr lang="en-GB" sz="2000" b="1" u="sng" dirty="0"/>
              <a:t>no requirement for newspaper advertising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000" dirty="0" smtClean="0"/>
              <a:t>Communicate across broad range of &amp; most appropriate media </a:t>
            </a:r>
            <a:r>
              <a:rPr lang="en-GB" sz="2000" dirty="0"/>
              <a:t>up to the start of enforcement and for a reasonable period </a:t>
            </a:r>
            <a:r>
              <a:rPr lang="en-GB" sz="2000" dirty="0" smtClean="0"/>
              <a:t>thereafter. </a:t>
            </a:r>
            <a:r>
              <a:rPr lang="en-GB" sz="2000" dirty="0"/>
              <a:t>Consider telling every household in the enforcement CEA when they propose changes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000" dirty="0" smtClean="0"/>
              <a:t>Consider </a:t>
            </a:r>
            <a:r>
              <a:rPr lang="en-GB" sz="2000" dirty="0"/>
              <a:t>all objections and </a:t>
            </a:r>
            <a:r>
              <a:rPr lang="en-GB" sz="2000" dirty="0" smtClean="0"/>
              <a:t>demonstrate the council has taken </a:t>
            </a:r>
            <a:r>
              <a:rPr lang="en-GB" sz="2000" dirty="0"/>
              <a:t>reasonable steps to resolve any disputes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7412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 Requirements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Technical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200" dirty="0"/>
              <a:t>Accurate and up-to-date </a:t>
            </a:r>
            <a:r>
              <a:rPr lang="en-GB" sz="2200" dirty="0" smtClean="0"/>
              <a:t>TROs – many of these TROs will perhaps not have been reviewed for some time</a:t>
            </a:r>
            <a:endParaRPr lang="en-GB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200" dirty="0"/>
              <a:t>Indicated by lawful traffic signs and road markings</a:t>
            </a:r>
          </a:p>
          <a:p>
            <a:pPr lvl="1"/>
            <a:r>
              <a:rPr lang="en-GB" sz="2200" dirty="0"/>
              <a:t>the full list of traffic signs will be designated </a:t>
            </a:r>
            <a:endParaRPr lang="en-GB" sz="2200" dirty="0" smtClean="0"/>
          </a:p>
          <a:p>
            <a:pPr lvl="1"/>
            <a:r>
              <a:rPr lang="en-GB" sz="2200" dirty="0" smtClean="0"/>
              <a:t>improvements </a:t>
            </a:r>
            <a:r>
              <a:rPr lang="en-GB" sz="2200" dirty="0"/>
              <a:t>to signing may include removal of redundant or poorly maintained signs</a:t>
            </a:r>
          </a:p>
          <a:p>
            <a:pPr lvl="1"/>
            <a:r>
              <a:rPr lang="en-GB" sz="2200" dirty="0"/>
              <a:t>advice in the Traffic </a:t>
            </a:r>
            <a:r>
              <a:rPr lang="en-GB" sz="2200" dirty="0" smtClean="0"/>
              <a:t>Signs </a:t>
            </a:r>
            <a:r>
              <a:rPr lang="en-GB" sz="2200" dirty="0"/>
              <a:t>Manual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200" dirty="0"/>
              <a:t>All equipment must be certified specifically for moving traffic contraventions by the VCA</a:t>
            </a:r>
          </a:p>
          <a:p>
            <a:pPr lvl="1"/>
            <a:r>
              <a:rPr lang="en-GB" sz="2200" dirty="0"/>
              <a:t>any certification queries to - </a:t>
            </a:r>
            <a:r>
              <a:rPr lang="en-GB" sz="2200" b="1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lc="http://schemas.openxmlformats.org/drawingml/2006/lockedCanvas" xmlns:ahyp="http://schemas.microsoft.com/office/drawing/2018/hyperlinkcolor" xmlns="" val="tx"/>
                    </a:ext>
                  </a:extLst>
                </a:hlinkClick>
              </a:rPr>
              <a:t>civil-enforcement@vca.gov.uk</a:t>
            </a:r>
            <a:r>
              <a:rPr lang="en-GB" sz="2200" b="1" dirty="0">
                <a:solidFill>
                  <a:schemeClr val="tx2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200" dirty="0"/>
              <a:t>Enforcement should not be the default solution at problem sites</a:t>
            </a:r>
          </a:p>
          <a:p>
            <a:pPr lvl="1"/>
            <a:r>
              <a:rPr lang="en-GB" sz="2200" dirty="0"/>
              <a:t>prevent contraventions by reasonable improvements to the highway and/or to traffic signs</a:t>
            </a:r>
          </a:p>
          <a:p>
            <a:pPr lvl="1"/>
            <a:r>
              <a:rPr lang="en-GB" sz="2200" dirty="0"/>
              <a:t>carry out appropriate monitoring before considering enforcement action</a:t>
            </a:r>
            <a:endParaRPr lang="en-GB" sz="22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858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can apply?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000" dirty="0"/>
              <a:t>Schedule 8 to the TMA 2004: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000" dirty="0"/>
              <a:t>County Councils or individual Metropolitan District Councils – </a:t>
            </a:r>
            <a:r>
              <a:rPr lang="en-GB" sz="2000" b="1" u="sng" dirty="0"/>
              <a:t>for all or part </a:t>
            </a:r>
            <a:r>
              <a:rPr lang="en-GB" sz="2000" dirty="0"/>
              <a:t>of CPE area</a:t>
            </a:r>
          </a:p>
          <a:p>
            <a:pPr lvl="1"/>
            <a:r>
              <a:rPr lang="en-GB" sz="2000" dirty="0" err="1" smtClean="0"/>
              <a:t>DfT</a:t>
            </a:r>
            <a:r>
              <a:rPr lang="en-GB" sz="2000" dirty="0" smtClean="0"/>
              <a:t> are encouraging </a:t>
            </a:r>
            <a:r>
              <a:rPr lang="en-GB" sz="2000" dirty="0"/>
              <a:t>applications to cover whole CPE area</a:t>
            </a:r>
          </a:p>
          <a:p>
            <a:pPr lvl="1"/>
            <a:r>
              <a:rPr lang="en-GB" sz="2000" dirty="0"/>
              <a:t>then </a:t>
            </a:r>
            <a:r>
              <a:rPr lang="en-GB" sz="2000" dirty="0" smtClean="0"/>
              <a:t>the </a:t>
            </a:r>
            <a:r>
              <a:rPr lang="en-GB" sz="2000" dirty="0"/>
              <a:t>authority </a:t>
            </a:r>
            <a:r>
              <a:rPr lang="en-GB" sz="2000" dirty="0" smtClean="0"/>
              <a:t>can determine where it is necessary </a:t>
            </a:r>
            <a:r>
              <a:rPr lang="en-GB" sz="2000" dirty="0"/>
              <a:t>to use the powers.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000" dirty="0"/>
              <a:t>Two or more Metropolitan District Councils acting jointly – for the </a:t>
            </a:r>
            <a:r>
              <a:rPr lang="en-GB" sz="2000" b="1" u="sng" dirty="0"/>
              <a:t>whole</a:t>
            </a:r>
            <a:r>
              <a:rPr lang="en-GB" sz="2000" dirty="0"/>
              <a:t> CPE area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000" dirty="0" err="1" smtClean="0"/>
              <a:t>DfT</a:t>
            </a:r>
            <a:r>
              <a:rPr lang="en-GB" sz="2000" dirty="0" smtClean="0"/>
              <a:t> are considering </a:t>
            </a:r>
            <a:r>
              <a:rPr lang="en-GB" sz="2000" dirty="0"/>
              <a:t>consultation responses on wider devolution of transport powers </a:t>
            </a:r>
            <a:r>
              <a:rPr lang="en-GB" sz="2000" dirty="0" smtClean="0"/>
              <a:t>for </a:t>
            </a:r>
            <a:r>
              <a:rPr lang="en-GB" sz="2000" dirty="0"/>
              <a:t>the Metro Mayors and Combined Authorities on their Key Route Networks</a:t>
            </a:r>
          </a:p>
          <a:p>
            <a:pPr lvl="1"/>
            <a:r>
              <a:rPr lang="en-GB" sz="2000" dirty="0" err="1" smtClean="0"/>
              <a:t>DfT</a:t>
            </a:r>
            <a:r>
              <a:rPr lang="en-GB" sz="2000" dirty="0" smtClean="0"/>
              <a:t> plan </a:t>
            </a:r>
            <a:r>
              <a:rPr lang="en-GB" sz="2000" dirty="0"/>
              <a:t>to publish summary of responses, including next steps, by end-2021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7325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about new schemes introduced later?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000" dirty="0"/>
              <a:t>Chief Executives are expected to undertake to repeat the engagement and technical application requirements for any new enforcement locations in future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000" dirty="0" smtClean="0"/>
              <a:t>But </a:t>
            </a:r>
            <a:r>
              <a:rPr lang="en-GB" sz="2000" dirty="0"/>
              <a:t>it will not be necessary to seek further </a:t>
            </a:r>
            <a:r>
              <a:rPr lang="en-GB" sz="2000" dirty="0" err="1"/>
              <a:t>DfT</a:t>
            </a:r>
            <a:r>
              <a:rPr lang="en-GB" sz="2000" dirty="0"/>
              <a:t> approval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000" dirty="0"/>
              <a:t>Enforcement is for local decision but needs to be </a:t>
            </a:r>
            <a:r>
              <a:rPr lang="en-GB" sz="2000" dirty="0" smtClean="0"/>
              <a:t>justified and evidence </a:t>
            </a:r>
            <a:r>
              <a:rPr lang="en-GB" sz="2000" dirty="0"/>
              <a:t>based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000" dirty="0"/>
              <a:t>This will be enshrined in statutory guidance 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7434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next?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56951"/>
            <a:ext cx="7886700" cy="462001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We await the finalisation of statutory guidance, anticipated early 2022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Councils will be informed when they are able to submit an application for a Designation Order (current estimate is March 2022 earliest)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BPA are creating a set of FAQs on MTE, the first iteration of which we expect to publish in November and questions will be added as we go along.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Further webinars/focused virtual meetings are being planned. Recording of the first MTE webinar now available online for members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Any questions, any time please contact </a:t>
            </a:r>
            <a:r>
              <a:rPr lang="en-GB" dirty="0" smtClean="0">
                <a:hlinkClick r:id="rId2"/>
              </a:rPr>
              <a:t>alison.t@britishparking.co.uk</a:t>
            </a:r>
            <a:r>
              <a:rPr lang="en-GB" dirty="0" smtClean="0"/>
              <a:t>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97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BPA Priorities and Work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56951"/>
            <a:ext cx="7886700" cy="4620012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FAQs for CPE and MTE</a:t>
            </a:r>
          </a:p>
          <a:p>
            <a:r>
              <a:rPr lang="en-GB" dirty="0" smtClean="0"/>
              <a:t>Front line officer welfare and support resource</a:t>
            </a:r>
          </a:p>
          <a:p>
            <a:r>
              <a:rPr lang="en-GB" dirty="0" smtClean="0"/>
              <a:t>Diversity research</a:t>
            </a:r>
          </a:p>
          <a:p>
            <a:r>
              <a:rPr lang="en-GB" dirty="0" smtClean="0"/>
              <a:t>Data projects</a:t>
            </a:r>
          </a:p>
          <a:p>
            <a:r>
              <a:rPr lang="en-GB" dirty="0" smtClean="0"/>
              <a:t>Park Active – part of wider work on adapting parking services to meet changing demand</a:t>
            </a:r>
            <a:endParaRPr lang="en-GB" dirty="0" smtClean="0"/>
          </a:p>
          <a:p>
            <a:r>
              <a:rPr lang="en-GB" dirty="0" smtClean="0"/>
              <a:t>Working with government priorities – camera enforcement, PCN levels, persistent evaders, TEC ‘loopholes’, protection of front line staff</a:t>
            </a:r>
          </a:p>
          <a:p>
            <a:r>
              <a:rPr lang="en-GB" dirty="0" smtClean="0"/>
              <a:t>Member services – return to face to face events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0893029"/>
      </p:ext>
    </p:extLst>
  </p:cSld>
  <p:clrMapOvr>
    <a:masterClrMapping/>
  </p:clrMapOvr>
</p:sld>
</file>

<file path=ppt/theme/theme1.xml><?xml version="1.0" encoding="utf-8"?>
<a:theme xmlns:a="http://schemas.openxmlformats.org/drawingml/2006/main" name="BPA Theme norm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PA Theme normal" id="{161DDE89-2D8B-438E-832E-DCBF956E7208}" vid="{3831AA94-2127-4242-AC9D-D3B803AD37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BPA Theme normal</Template>
  <TotalTime>257</TotalTime>
  <Words>653</Words>
  <Application>Microsoft Office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BPA Theme normal</vt:lpstr>
      <vt:lpstr>Traffic Management Act 2004, Part 6: Civil Enforcement of Moving Traffic Contraventions</vt:lpstr>
      <vt:lpstr>Quick recap</vt:lpstr>
      <vt:lpstr>Signs and Lines Applicable</vt:lpstr>
      <vt:lpstr>Application Requirements</vt:lpstr>
      <vt:lpstr>Application Requirements</vt:lpstr>
      <vt:lpstr>Who can apply?</vt:lpstr>
      <vt:lpstr>What about new schemes introduced later?</vt:lpstr>
      <vt:lpstr>What next?</vt:lpstr>
      <vt:lpstr>BPA Priorities and Work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Audley-Charles</dc:creator>
  <cp:lastModifiedBy>Alison Tooze</cp:lastModifiedBy>
  <cp:revision>7</cp:revision>
  <dcterms:created xsi:type="dcterms:W3CDTF">2020-01-13T10:36:15Z</dcterms:created>
  <dcterms:modified xsi:type="dcterms:W3CDTF">2021-10-21T09:11:44Z</dcterms:modified>
</cp:coreProperties>
</file>