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8" r:id="rId3"/>
  </p:sldMasterIdLst>
  <p:notesMasterIdLst>
    <p:notesMasterId r:id="rId43"/>
  </p:notesMasterIdLst>
  <p:sldIdLst>
    <p:sldId id="256" r:id="rId4"/>
    <p:sldId id="282" r:id="rId5"/>
    <p:sldId id="281" r:id="rId6"/>
    <p:sldId id="283" r:id="rId7"/>
    <p:sldId id="344" r:id="rId8"/>
    <p:sldId id="284" r:id="rId9"/>
    <p:sldId id="345" r:id="rId10"/>
    <p:sldId id="346" r:id="rId11"/>
    <p:sldId id="285" r:id="rId12"/>
    <p:sldId id="286" r:id="rId13"/>
    <p:sldId id="333" r:id="rId14"/>
    <p:sldId id="327" r:id="rId15"/>
    <p:sldId id="328" r:id="rId16"/>
    <p:sldId id="329" r:id="rId17"/>
    <p:sldId id="334" r:id="rId18"/>
    <p:sldId id="337" r:id="rId19"/>
    <p:sldId id="338" r:id="rId20"/>
    <p:sldId id="339" r:id="rId21"/>
    <p:sldId id="341" r:id="rId22"/>
    <p:sldId id="340" r:id="rId23"/>
    <p:sldId id="343" r:id="rId24"/>
    <p:sldId id="342" r:id="rId25"/>
    <p:sldId id="349" r:id="rId26"/>
    <p:sldId id="350" r:id="rId27"/>
    <p:sldId id="347" r:id="rId28"/>
    <p:sldId id="351" r:id="rId29"/>
    <p:sldId id="488" r:id="rId30"/>
    <p:sldId id="469" r:id="rId31"/>
    <p:sldId id="470" r:id="rId32"/>
    <p:sldId id="471" r:id="rId33"/>
    <p:sldId id="472" r:id="rId34"/>
    <p:sldId id="473" r:id="rId35"/>
    <p:sldId id="474" r:id="rId36"/>
    <p:sldId id="475" r:id="rId37"/>
    <p:sldId id="477" r:id="rId38"/>
    <p:sldId id="478" r:id="rId39"/>
    <p:sldId id="480" r:id="rId40"/>
    <p:sldId id="479" r:id="rId41"/>
    <p:sldId id="34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75B"/>
    <a:srgbClr val="C7BCB6"/>
    <a:srgbClr val="009BA8"/>
    <a:srgbClr val="97C220"/>
    <a:srgbClr val="077A55"/>
    <a:srgbClr val="77E654"/>
    <a:srgbClr val="5A5A5E"/>
    <a:srgbClr val="97C21F"/>
    <a:srgbClr val="3FB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90107" autoAdjust="0"/>
  </p:normalViewPr>
  <p:slideViewPr>
    <p:cSldViewPr snapToGrid="0">
      <p:cViewPr varScale="1">
        <p:scale>
          <a:sx n="84" d="100"/>
          <a:sy n="84" d="100"/>
        </p:scale>
        <p:origin x="543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245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y Watson" userId="65ece8ed-8e9a-45d5-b5e5-08339604d8ba" providerId="ADAL" clId="{6B26F7EB-E47B-4924-90AA-CA3856391F91}"/>
    <pc:docChg chg="modSld">
      <pc:chgData name="Mandy Watson" userId="65ece8ed-8e9a-45d5-b5e5-08339604d8ba" providerId="ADAL" clId="{6B26F7EB-E47B-4924-90AA-CA3856391F91}" dt="2021-10-20T16:05:41.390" v="15" actId="20577"/>
      <pc:docMkLst>
        <pc:docMk/>
      </pc:docMkLst>
      <pc:sldChg chg="modSp mod">
        <pc:chgData name="Mandy Watson" userId="65ece8ed-8e9a-45d5-b5e5-08339604d8ba" providerId="ADAL" clId="{6B26F7EB-E47B-4924-90AA-CA3856391F91}" dt="2021-10-20T16:05:41.390" v="15" actId="20577"/>
        <pc:sldMkLst>
          <pc:docMk/>
          <pc:sldMk cId="1046364975" sldId="349"/>
        </pc:sldMkLst>
        <pc:spChg chg="mod">
          <ac:chgData name="Mandy Watson" userId="65ece8ed-8e9a-45d5-b5e5-08339604d8ba" providerId="ADAL" clId="{6B26F7EB-E47B-4924-90AA-CA3856391F91}" dt="2021-10-20T16:05:41.390" v="15" actId="20577"/>
          <ac:spMkLst>
            <pc:docMk/>
            <pc:sldMk cId="1046364975" sldId="349"/>
            <ac:spMk id="5" creationId="{9D8AE6A8-FD21-4E90-ABA2-443896E143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EDD9C-9D12-408A-A65C-9B5A95CCA6E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599DF-C97C-4071-8117-FE0558A8B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01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070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87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685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138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673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Roadmap – Key Items – </a:t>
            </a:r>
            <a:r>
              <a:rPr lang="en-US" b="0" dirty="0"/>
              <a:t>A summary of each principal item in the Roadmap (for consideration) will be identified and a limited summary of the proposed functionality. This will lead to the Roadmap being screen shared at the end of the presentation as a starting point for discussion, and I’ll literally move the items around the Trello board based on a balanced view of the feedback received. I’ll also add any significant issue that are raised if there is a merit in adding it into the Roadmap.</a:t>
            </a:r>
          </a:p>
          <a:p>
            <a:r>
              <a:rPr lang="en-US" b="1" dirty="0"/>
              <a:t>Vouchers into PermitSmarti – </a:t>
            </a:r>
            <a:r>
              <a:rPr lang="en-US" b="0" dirty="0"/>
              <a:t>As we’ve already completed the initial design step for the merge, I’ll then proceed to work through the principal screens indicating where we have consolidated functionality.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018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216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486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30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570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2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526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229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437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Hotelier Portal/Kiosk for Vouchers – </a:t>
            </a:r>
            <a:r>
              <a:rPr lang="en-US" b="0" dirty="0"/>
              <a:t>Expansion where applicable on the points above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21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LLPG/Property Cluster Updates – </a:t>
            </a:r>
            <a:r>
              <a:rPr lang="en-US" b="0" dirty="0"/>
              <a:t>Expansion where applicable on the points above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413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PermitSmarti App - </a:t>
            </a:r>
            <a:r>
              <a:rPr lang="en-US" b="0" dirty="0"/>
              <a:t>Expansion where applicable on the points above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24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PermitSmarti Workflow/Task Lists - </a:t>
            </a:r>
            <a:r>
              <a:rPr lang="en-US" b="0" dirty="0"/>
              <a:t>Expansion where applicable on the points above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924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34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599DF-C97C-4071-8117-FE0558A8B9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378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15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99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386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649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632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99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D4457-CF2F-4688-810D-3D2AD5C10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5A5A5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35DE7-F563-4771-90DE-F779865D7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7575B"/>
                </a:solidFill>
                <a:latin typeface="Futura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F957BC-8D2D-4949-A406-A849A85D45FD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7BC1DC-F5AB-48D8-B11B-C61138C50C7A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0A8185-4B3F-4181-967E-2ECE4D7C787B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04E192-CAB1-4512-A593-FFB51A86F0CA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649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D4457-CF2F-4688-810D-3D2AD5C10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5A5A5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35DE7-F563-4771-90DE-F779865D7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7575B"/>
                </a:solidFill>
                <a:latin typeface="Futura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F957BC-8D2D-4949-A406-A849A85D45FD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7BC1DC-F5AB-48D8-B11B-C61138C50C7A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0A8185-4B3F-4181-967E-2ECE4D7C787B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04E192-CAB1-4512-A593-FFB51A86F0CA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62974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C6E2-3399-4E93-9E46-7C643956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699E9-B8EF-459B-873B-7C76E778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1CCFFC-5911-4D39-AD1A-D67205B7D0BF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D71C40-0812-4383-AC7D-30179E113761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95868C-7553-43A7-8FD0-3B3F4CB8B92A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310272-10A3-4315-880B-1CB85FD32EE5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54276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B4FC-08A9-448A-BAC8-1740B55E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8F039-2FA9-459E-9187-4D632EE95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611185-1327-4F6F-AC79-87DD8BC5C0C1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5C228A-C294-41D7-AC80-FF538B86F73D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807A61-7FDD-4D1C-8269-2128B703307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3EA717-2562-4F59-A45F-E17E5B7E9A7B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440662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3046-EEEE-4772-8BC5-157CA2B6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919B-0D0A-414C-AF71-7C06A1FF7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42C-C277-44FE-A3DF-068A38277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D6FD67-ECD3-42B4-B51B-AD9D5E026AEF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69BBAA-BCF2-4286-8D04-9027428A30DE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833504-EB47-4D97-81E0-DBC028026A5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66BEF8-8AFB-4DDA-8E27-80D4F3877E79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6477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27CB-341A-4D92-B622-0405A9F8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34771-AB1F-4EDD-895B-5ECDBB306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B85E9-2E38-4541-9739-9C4910524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7B0C8-CADD-4BB4-BB0F-F94B55912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F3B3A-BB52-40A4-B7AE-6BA23693B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BED00B-32E1-4DE9-81CE-333D15F6C06C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CF3020-523F-42F4-A122-C3AAFD0C7109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B01111-ED53-4E12-8FA7-1E2E0DD4A9D2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543812-CBCD-4A3F-B995-7E6F66D8D327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95477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3CBC-FE1B-4E4D-B54B-6ECDC5B3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942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278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5529C-73CC-436A-9819-FFCDB24D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FECF-49C6-4837-9FD3-DCD338862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0A3C8-B007-49CE-A638-2EAAE6B3E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86C96-CB5D-468A-B0FF-D3F2C2B9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38D0-7A74-4821-A3F0-33787B9E5AF0}" type="datetimeFigureOut">
              <a:rPr lang="en-GB" smtClean="0"/>
              <a:t>20/10/2021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343AD-BDCD-46A9-A739-15AED721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6863D-5E10-45EB-8895-23F20122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3A76-651E-4C5A-8182-3AC75915CB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100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59FD-4ACD-492A-AD51-4801C54D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EC83B-28D6-493A-AF73-A926C5B18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468CC-3399-4C0D-B6E0-D6428CCB9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490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D4457-CF2F-4688-810D-3D2AD5C10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5A5A5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35DE7-F563-4771-90DE-F779865D7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7575B"/>
                </a:solidFill>
                <a:latin typeface="Futura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F957BC-8D2D-4949-A406-A849A85D45FD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7BC1DC-F5AB-48D8-B11B-C61138C50C7A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0A8185-4B3F-4181-967E-2ECE4D7C787B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04E192-CAB1-4512-A593-FFB51A86F0CA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8848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C6E2-3399-4E93-9E46-7C643956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699E9-B8EF-459B-873B-7C76E778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1CCFFC-5911-4D39-AD1A-D67205B7D0BF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D71C40-0812-4383-AC7D-30179E113761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95868C-7553-43A7-8FD0-3B3F4CB8B92A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310272-10A3-4315-880B-1CB85FD32EE5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67832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C6E2-3399-4E93-9E46-7C643956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699E9-B8EF-459B-873B-7C76E778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1CCFFC-5911-4D39-AD1A-D67205B7D0BF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D71C40-0812-4383-AC7D-30179E113761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95868C-7553-43A7-8FD0-3B3F4CB8B92A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310272-10A3-4315-880B-1CB85FD32EE5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5177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B4FC-08A9-448A-BAC8-1740B55E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8F039-2FA9-459E-9187-4D632EE95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611185-1327-4F6F-AC79-87DD8BC5C0C1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5C228A-C294-41D7-AC80-FF538B86F73D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807A61-7FDD-4D1C-8269-2128B703307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3EA717-2562-4F59-A45F-E17E5B7E9A7B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684159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3046-EEEE-4772-8BC5-157CA2B6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919B-0D0A-414C-AF71-7C06A1FF7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42C-C277-44FE-A3DF-068A38277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D6FD67-ECD3-42B4-B51B-AD9D5E026AEF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69BBAA-BCF2-4286-8D04-9027428A30DE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833504-EB47-4D97-81E0-DBC028026A5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66BEF8-8AFB-4DDA-8E27-80D4F3877E79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81609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27CB-341A-4D92-B622-0405A9F8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34771-AB1F-4EDD-895B-5ECDBB306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B85E9-2E38-4541-9739-9C4910524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7B0C8-CADD-4BB4-BB0F-F94B55912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F3B3A-BB52-40A4-B7AE-6BA23693B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BED00B-32E1-4DE9-81CE-333D15F6C06C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CF3020-523F-42F4-A122-C3AAFD0C7109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B01111-ED53-4E12-8FA7-1E2E0DD4A9D2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543812-CBCD-4A3F-B995-7E6F66D8D327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6912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3CBC-FE1B-4E4D-B54B-6ECDC5B3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218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248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5529C-73CC-436A-9819-FFCDB24D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FECF-49C6-4837-9FD3-DCD338862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0A3C8-B007-49CE-A638-2EAAE6B3E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86C96-CB5D-468A-B0FF-D3F2C2B9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38D0-7A74-4821-A3F0-33787B9E5AF0}" type="datetimeFigureOut">
              <a:rPr lang="en-GB" smtClean="0"/>
              <a:t>20/10/2021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343AD-BDCD-46A9-A739-15AED721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6863D-5E10-45EB-8895-23F20122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3A76-651E-4C5A-8182-3AC75915CB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411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59FD-4ACD-492A-AD51-4801C54D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EC83B-28D6-493A-AF73-A926C5B18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468CC-3399-4C0D-B6E0-D6428CCB9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6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B4FC-08A9-448A-BAC8-1740B55E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8F039-2FA9-459E-9187-4D632EE95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611185-1327-4F6F-AC79-87DD8BC5C0C1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5C228A-C294-41D7-AC80-FF538B86F73D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807A61-7FDD-4D1C-8269-2128B703307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3EA717-2562-4F59-A45F-E17E5B7E9A7B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9320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3046-EEEE-4772-8BC5-157CA2B6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919B-0D0A-414C-AF71-7C06A1FF7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42C-C277-44FE-A3DF-068A38277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D6FD67-ECD3-42B4-B51B-AD9D5E026AEF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69BBAA-BCF2-4286-8D04-9027428A30DE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833504-EB47-4D97-81E0-DBC028026A5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66BEF8-8AFB-4DDA-8E27-80D4F3877E79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7605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27CB-341A-4D92-B622-0405A9F8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34771-AB1F-4EDD-895B-5ECDBB306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B85E9-2E38-4541-9739-9C4910524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7B0C8-CADD-4BB4-BB0F-F94B55912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F3B3A-BB52-40A4-B7AE-6BA23693B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BED00B-32E1-4DE9-81CE-333D15F6C06C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CF3020-523F-42F4-A122-C3AAFD0C7109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B01111-ED53-4E12-8FA7-1E2E0DD4A9D2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543812-CBCD-4A3F-B995-7E6F66D8D327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4253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3CBC-FE1B-4E4D-B54B-6ECDC5B3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78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06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5529C-73CC-436A-9819-FFCDB24D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FECF-49C6-4837-9FD3-DCD338862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0A3C8-B007-49CE-A638-2EAAE6B3E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86C96-CB5D-468A-B0FF-D3F2C2B9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38D0-7A74-4821-A3F0-33787B9E5AF0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343AD-BDCD-46A9-A739-15AED721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6863D-5E10-45EB-8895-23F20122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3A76-651E-4C5A-8182-3AC75915C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28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59FD-4ACD-492A-AD51-4801C54D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EC83B-28D6-493A-AF73-A926C5B18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468CC-3399-4C0D-B6E0-D6428CCB9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136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226B48-8944-4399-98F0-4D951639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38963-EE65-429F-95EA-C8A356529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51FF9-2DD8-4FE8-BB0D-94041DF85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38D0-7A74-4821-A3F0-33787B9E5AF0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C632F-78D9-40C6-822D-22C5ED902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76A2D-CBC0-48B3-BE44-E6BA66B07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3A76-651E-4C5A-8182-3AC75915CBE5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57BB2E-7BBA-4104-A637-AAB8614BFAD9}"/>
              </a:ext>
            </a:extLst>
          </p:cNvPr>
          <p:cNvGrpSpPr/>
          <p:nvPr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AAD70A-0640-4EDC-8AF7-94740EE0F451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A5E996-D472-4057-9B59-A71BC1308ED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67761D-0AA7-4FCC-87AD-CCA771C1012A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54" y="6036954"/>
            <a:ext cx="2133321" cy="684521"/>
          </a:xfrm>
          <a:prstGeom prst="rect">
            <a:avLst/>
          </a:prstGeom>
        </p:spPr>
      </p:pic>
      <p:pic>
        <p:nvPicPr>
          <p:cNvPr id="13" name="Picture 1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1B37018B-0EE1-4975-A08B-3DDC0B612E6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406" y="6158494"/>
            <a:ext cx="1475440" cy="3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7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7575B"/>
          </a:solidFill>
          <a:latin typeface="Futura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226B48-8944-4399-98F0-4D951639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38963-EE65-429F-95EA-C8A356529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51FF9-2DD8-4FE8-BB0D-94041DF85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38D0-7A74-4821-A3F0-33787B9E5AF0}" type="datetimeFigureOut">
              <a:rPr lang="en-GB" smtClean="0"/>
              <a:t>20/10/2021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C632F-78D9-40C6-822D-22C5ED902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76A2D-CBC0-48B3-BE44-E6BA66B07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3A76-651E-4C5A-8182-3AC75915CBE5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57BB2E-7BBA-4104-A637-AAB8614BFAD9}"/>
              </a:ext>
            </a:extLst>
          </p:cNvPr>
          <p:cNvGrpSpPr/>
          <p:nvPr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AAD70A-0640-4EDC-8AF7-94740EE0F451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A5E996-D472-4057-9B59-A71BC1308ED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67761D-0AA7-4FCC-87AD-CCA771C1012A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61" y="5804028"/>
            <a:ext cx="2133321" cy="6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6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7575B"/>
          </a:solidFill>
          <a:latin typeface="Futura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226B48-8944-4399-98F0-4D951639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38963-EE65-429F-95EA-C8A356529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51FF9-2DD8-4FE8-BB0D-94041DF85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38D0-7A74-4821-A3F0-33787B9E5AF0}" type="datetimeFigureOut">
              <a:rPr lang="en-GB" smtClean="0"/>
              <a:t>20/10/2021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C632F-78D9-40C6-822D-22C5ED902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76A2D-CBC0-48B3-BE44-E6BA66B07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3A76-651E-4C5A-8182-3AC75915CBE5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57BB2E-7BBA-4104-A637-AAB8614BFAD9}"/>
              </a:ext>
            </a:extLst>
          </p:cNvPr>
          <p:cNvGrpSpPr/>
          <p:nvPr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AAD70A-0640-4EDC-8AF7-94740EE0F451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A5E996-D472-4057-9B59-A71BC1308ED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67761D-0AA7-4FCC-87AD-CCA771C1012A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61" y="5804028"/>
            <a:ext cx="2133321" cy="6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1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7575B"/>
          </a:solidFill>
          <a:latin typeface="Futura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imperial.co.uk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mailto:Support@imperial.co.uk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erial.co.uk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neky\Desktop\Freelance Documents\FREELANCE WORK\Imperial\Slides\citysca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86115"/>
            <a:ext cx="12192000" cy="312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C019B-7651-49E2-A264-C397A3C6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3850" y="5187949"/>
            <a:ext cx="9366250" cy="1522413"/>
          </a:xfrm>
        </p:spPr>
        <p:txBody>
          <a:bodyPr>
            <a:normAutofit/>
          </a:bodyPr>
          <a:lstStyle/>
          <a:p>
            <a:br>
              <a:rPr lang="en-GB" dirty="0"/>
            </a:br>
            <a:endParaRPr lang="en-GB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9335325" y="5678120"/>
            <a:ext cx="2513678" cy="1010255"/>
            <a:chOff x="9335325" y="5678120"/>
            <a:chExt cx="2513678" cy="1010255"/>
          </a:xfrm>
        </p:grpSpPr>
        <p:pic>
          <p:nvPicPr>
            <p:cNvPr id="8" name="Picture 7" descr="ISO9001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325" y="5678120"/>
              <a:ext cx="995846" cy="45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9950" y="6321109"/>
              <a:ext cx="819053" cy="36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3248" y="6314047"/>
              <a:ext cx="1063468" cy="353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31723" y="5678120"/>
              <a:ext cx="456754" cy="457407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8AE6A8-FD21-4E90-ABA2-443896E143EC}"/>
              </a:ext>
            </a:extLst>
          </p:cNvPr>
          <p:cNvSpPr txBox="1"/>
          <p:nvPr/>
        </p:nvSpPr>
        <p:spPr>
          <a:xfrm>
            <a:off x="3163513" y="3989969"/>
            <a:ext cx="5864973" cy="1106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4400" b="1" dirty="0">
                <a:solidFill>
                  <a:srgbClr val="57575B"/>
                </a:solidFill>
                <a:latin typeface="Futura" pitchFamily="50" charset="0"/>
              </a:rPr>
              <a:t>Imperial User Group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2000" dirty="0">
                <a:solidFill>
                  <a:srgbClr val="57575B"/>
                </a:solidFill>
                <a:latin typeface="Futura" pitchFamily="50" charset="0"/>
              </a:rPr>
              <a:t>21</a:t>
            </a:r>
            <a:r>
              <a:rPr lang="en-GB" sz="2000" baseline="30000" dirty="0">
                <a:solidFill>
                  <a:srgbClr val="57575B"/>
                </a:solidFill>
                <a:latin typeface="Futura" pitchFamily="50" charset="0"/>
              </a:rPr>
              <a:t>st</a:t>
            </a:r>
            <a:r>
              <a:rPr lang="en-GB" sz="2000" dirty="0">
                <a:solidFill>
                  <a:srgbClr val="57575B"/>
                </a:solidFill>
                <a:latin typeface="Futura" pitchFamily="50" charset="0"/>
              </a:rPr>
              <a:t> October 2021</a:t>
            </a:r>
          </a:p>
        </p:txBody>
      </p:sp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801416F-6C2B-4F97-AD47-C91D2B7C3D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06" y="6307938"/>
            <a:ext cx="1147418" cy="30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9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3F2E2-7DCD-4781-A5C6-2333ACE87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493"/>
            <a:ext cx="10515600" cy="1325563"/>
          </a:xfrm>
        </p:spPr>
        <p:txBody>
          <a:bodyPr/>
          <a:lstStyle/>
          <a:p>
            <a:r>
              <a:rPr lang="en-GB" b="1"/>
              <a:t>3sixty Web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1433F-D742-4EF5-9CCA-C8968C515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263" y="1881962"/>
            <a:ext cx="8961474" cy="3530009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DINRoundOT" panose="020B0504020101020102" pitchFamily="34" charset="0"/>
                <a:ea typeface="Calibri" panose="020F0502020204030204" pitchFamily="34" charset="0"/>
                <a:cs typeface="+mn-cs"/>
              </a:rPr>
              <a:t>Liz Smart retired end of August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/>
            </a:pPr>
            <a:r>
              <a:rPr lang="en-GB" sz="3200" dirty="0"/>
              <a:t>Helen Clements now the product owner</a:t>
            </a:r>
          </a:p>
          <a:p>
            <a:pPr marL="800100" lvl="1" indent="-342900">
              <a:lnSpc>
                <a:spcPct val="115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DINRoundOT" panose="020B0504020101020102" pitchFamily="34" charset="0"/>
                <a:ea typeface="Calibri" panose="020F0502020204030204" pitchFamily="34" charset="0"/>
                <a:cs typeface="+mn-cs"/>
              </a:rPr>
              <a:t>Worked at Imperial for 19 years.</a:t>
            </a:r>
          </a:p>
          <a:p>
            <a:pPr marL="1257300" lvl="2" indent="-342900">
              <a:lnSpc>
                <a:spcPct val="115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DINRoundOT" panose="020B0504020101020102" pitchFamily="34" charset="0"/>
                <a:ea typeface="Calibri" panose="020F0502020204030204" pitchFamily="34" charset="0"/>
                <a:cs typeface="+mn-cs"/>
              </a:rPr>
              <a:t>12 years on the support desk</a:t>
            </a:r>
          </a:p>
          <a:p>
            <a:pPr marL="1257300" lvl="2" indent="-342900">
              <a:lnSpc>
                <a:spcPct val="115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DINRoundOT" panose="020B0504020101020102" pitchFamily="34" charset="0"/>
                <a:ea typeface="Calibri" panose="020F0502020204030204" pitchFamily="34" charset="0"/>
                <a:cs typeface="+mn-cs"/>
              </a:rPr>
              <a:t>7 years in development as an Analyst</a:t>
            </a:r>
          </a:p>
          <a:p>
            <a:pPr marL="914400" lvl="2" indent="0">
              <a:lnSpc>
                <a:spcPct val="115000"/>
              </a:lnSpc>
              <a:spcBef>
                <a:spcPts val="1000"/>
              </a:spcBef>
              <a:buNone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Calibri" panose="020F0502020204030204" pitchFamily="34" charset="0"/>
              <a:cs typeface="+mn-cs"/>
            </a:endParaRPr>
          </a:p>
          <a:p>
            <a:pPr marL="1257300" lvl="2" indent="-342900">
              <a:lnSpc>
                <a:spcPct val="115000"/>
              </a:lnSpc>
              <a:spcBef>
                <a:spcPts val="1000"/>
              </a:spcBef>
              <a:buBlip>
                <a:blip r:embed="rId2"/>
              </a:buBlip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Calibri" panose="020F0502020204030204" pitchFamily="34" charset="0"/>
              <a:cs typeface="+mn-cs"/>
            </a:endParaRPr>
          </a:p>
          <a:p>
            <a:pPr marL="1257300" lvl="2" indent="-342900">
              <a:lnSpc>
                <a:spcPct val="115000"/>
              </a:lnSpc>
              <a:spcBef>
                <a:spcPts val="1000"/>
              </a:spcBef>
              <a:buBlip>
                <a:blip r:embed="rId2"/>
              </a:buBlip>
              <a:defRPr/>
            </a:pPr>
            <a:endParaRPr lang="en-GB" sz="2400" dirty="0"/>
          </a:p>
          <a:p>
            <a:pPr marL="800100" lvl="1" indent="-342900">
              <a:lnSpc>
                <a:spcPct val="115000"/>
              </a:lnSpc>
              <a:spcBef>
                <a:spcPts val="1000"/>
              </a:spcBef>
              <a:buBlip>
                <a:blip r:embed="rId2"/>
              </a:buBlip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Calibri" panose="020F0502020204030204" pitchFamily="34" charset="0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901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/>
              <a:t>Where are we now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23607" y="1867933"/>
            <a:ext cx="8344786" cy="2735742"/>
          </a:xfrm>
        </p:spPr>
        <p:txBody>
          <a:bodyPr>
            <a:normAutofit/>
          </a:bodyPr>
          <a:lstStyle/>
          <a:p>
            <a:pPr marL="45720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4000" b="1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en-GB" sz="3200" dirty="0">
                <a:latin typeface="DINRoundOT" panose="020B0504020101020102" pitchFamily="34" charset="0"/>
                <a:ea typeface="Calibri" panose="020F0502020204030204" pitchFamily="34" charset="0"/>
              </a:rPr>
              <a:t>Latest version V2.4</a:t>
            </a:r>
          </a:p>
          <a:p>
            <a:pPr marL="800100" lvl="1" indent="-342900" algn="l">
              <a:lnSpc>
                <a:spcPct val="115000"/>
              </a:lnSpc>
              <a:spcBef>
                <a:spcPts val="1000"/>
              </a:spcBef>
              <a:buBlip>
                <a:blip r:embed="rId3"/>
              </a:buBlip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DINRoundOT" panose="020B0504020101020102" pitchFamily="34" charset="0"/>
                <a:ea typeface="Calibri" panose="020F0502020204030204" pitchFamily="34" charset="0"/>
                <a:cs typeface="+mn-cs"/>
              </a:rPr>
              <a:t>Full end to end processing</a:t>
            </a:r>
          </a:p>
          <a:p>
            <a:pPr marL="800100" lvl="1" indent="-342900" algn="l">
              <a:lnSpc>
                <a:spcPct val="115000"/>
              </a:lnSpc>
              <a:spcBef>
                <a:spcPts val="1000"/>
              </a:spcBef>
              <a:buBlip>
                <a:blip r:embed="rId3"/>
              </a:buBlip>
              <a:defRPr/>
            </a:pPr>
            <a:endParaRPr lang="en-GB" sz="2800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endParaRPr lang="en-GB" sz="3200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marL="45720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200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Calibri" panose="020F0502020204030204" pitchFamily="34" charset="0"/>
              <a:cs typeface="+mn-cs"/>
            </a:endParaRPr>
          </a:p>
          <a:p>
            <a:pPr algn="l">
              <a:spcAft>
                <a:spcPts val="0"/>
              </a:spcAft>
            </a:pPr>
            <a:endParaRPr lang="en-GB" sz="3200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207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/>
              <a:t>Extra functionality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477927"/>
            <a:ext cx="10515600" cy="3859618"/>
          </a:xfrm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Calibri" panose="020F0502020204030204" pitchFamily="34" charset="0"/>
              <a:cs typeface="+mn-cs"/>
            </a:endParaRPr>
          </a:p>
          <a:p>
            <a:pPr marL="342900" indent="-342900" algn="l">
              <a:lnSpc>
                <a:spcPct val="115000"/>
              </a:lnSpc>
              <a:buBlip>
                <a:blip r:embed="rId3"/>
              </a:buBlip>
              <a:defRPr/>
            </a:pPr>
            <a:r>
              <a:rPr lang="en-GB" sz="3300" dirty="0">
                <a:latin typeface="DINRoundOT" panose="020B0504020101020102" pitchFamily="34" charset="0"/>
              </a:rPr>
              <a:t>TEC interface validity</a:t>
            </a:r>
          </a:p>
          <a:p>
            <a:pPr marL="342900" indent="-342900" algn="l">
              <a:lnSpc>
                <a:spcPct val="115000"/>
              </a:lnSpc>
              <a:buBlip>
                <a:blip r:embed="rId3"/>
              </a:buBlip>
              <a:defRPr/>
            </a:pPr>
            <a:r>
              <a:rPr lang="en-GB" sz="3300" dirty="0">
                <a:latin typeface="DINRoundOT" panose="020B0504020101020102" pitchFamily="34" charset="0"/>
              </a:rPr>
              <a:t>Email attachments</a:t>
            </a:r>
          </a:p>
          <a:p>
            <a:pPr marL="342900" indent="-342900" algn="l">
              <a:lnSpc>
                <a:spcPct val="115000"/>
              </a:lnSpc>
              <a:buBlip>
                <a:blip r:embed="rId3"/>
              </a:buBlip>
              <a:defRPr/>
            </a:pPr>
            <a:r>
              <a:rPr lang="en-GB" sz="3300" dirty="0">
                <a:latin typeface="DINRoundOT" panose="020B0504020101020102" pitchFamily="34" charset="0"/>
              </a:rPr>
              <a:t>Adding storage costs for impounded vehicles automatically</a:t>
            </a:r>
          </a:p>
          <a:p>
            <a:pPr marL="342900" indent="-342900" algn="l">
              <a:lnSpc>
                <a:spcPct val="115000"/>
              </a:lnSpc>
              <a:buBlip>
                <a:blip r:embed="rId3"/>
              </a:buBlip>
              <a:defRPr/>
            </a:pPr>
            <a:r>
              <a:rPr lang="en-GB" sz="3300" dirty="0">
                <a:latin typeface="DINRoundOT" panose="020B0504020101020102" pitchFamily="34" charset="0"/>
              </a:rPr>
              <a:t>Can “recreate” the one-time reports</a:t>
            </a:r>
          </a:p>
          <a:p>
            <a:pPr marL="342900" indent="-342900" algn="l">
              <a:lnSpc>
                <a:spcPct val="115000"/>
              </a:lnSpc>
              <a:buBlip>
                <a:blip r:embed="rId3"/>
              </a:buBlip>
              <a:defRPr/>
            </a:pPr>
            <a:r>
              <a:rPr lang="en-GB" sz="3300" dirty="0">
                <a:latin typeface="DINRoundOT" panose="020B0504020101020102" pitchFamily="34" charset="0"/>
              </a:rPr>
              <a:t>Direct link to GeoSmarti</a:t>
            </a:r>
          </a:p>
          <a:p>
            <a:pPr marL="342900" indent="-342900" algn="l">
              <a:lnSpc>
                <a:spcPct val="115000"/>
              </a:lnSpc>
              <a:buBlip>
                <a:blip r:embed="rId3"/>
              </a:buBlip>
              <a:defRPr/>
            </a:pPr>
            <a:r>
              <a:rPr lang="en-GB" sz="3300" dirty="0">
                <a:latin typeface="DINRoundOT" panose="020B0504020101020102" pitchFamily="34" charset="0"/>
              </a:rPr>
              <a:t>Assign incoming email &amp; Batch scanning – Can now update existing names with the email address rather than add a new name record</a:t>
            </a:r>
          </a:p>
          <a:p>
            <a:pPr marL="342900" indent="-342900" algn="l">
              <a:lnSpc>
                <a:spcPct val="115000"/>
              </a:lnSpc>
              <a:buBlip>
                <a:blip r:embed="rId3"/>
              </a:buBlip>
              <a:defRPr/>
            </a:pPr>
            <a:endParaRPr lang="en-GB" sz="3200" b="1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marL="342900" indent="-342900" algn="l">
              <a:lnSpc>
                <a:spcPct val="115000"/>
              </a:lnSpc>
              <a:buBlip>
                <a:blip r:embed="rId3"/>
              </a:buBlip>
              <a:defRPr/>
            </a:pPr>
            <a:endParaRPr lang="en-GB" sz="3200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marL="342900" indent="-342900" algn="l">
              <a:lnSpc>
                <a:spcPct val="115000"/>
              </a:lnSpc>
              <a:buBlip>
                <a:blip r:embed="rId3"/>
              </a:buBlip>
              <a:defRPr/>
            </a:pPr>
            <a:endParaRPr lang="en-GB" sz="3200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Calibri" panose="020F0502020204030204" pitchFamily="34" charset="0"/>
              <a:cs typeface="+mn-cs"/>
            </a:endParaRP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1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1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marL="45720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200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416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/>
              <a:t>Road Map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Calibri" panose="020F0502020204030204" pitchFamily="34" charset="0"/>
              <a:cs typeface="+mn-cs"/>
            </a:endParaRPr>
          </a:p>
          <a:p>
            <a:pPr marL="342900" indent="-342900" algn="l">
              <a:lnSpc>
                <a:spcPct val="115000"/>
              </a:lnSpc>
              <a:buBlip>
                <a:blip r:embed="rId3"/>
              </a:buBlip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DINRoundOT" panose="020B0504020101020102" pitchFamily="34" charset="0"/>
                <a:ea typeface="Calibri" panose="020F0502020204030204" pitchFamily="34" charset="0"/>
                <a:cs typeface="+mn-cs"/>
              </a:rPr>
              <a:t>V2.5 &amp; V2.6 – </a:t>
            </a:r>
            <a:r>
              <a:rPr lang="en-GB" sz="3200" dirty="0">
                <a:latin typeface="DINRoundOT" panose="020B0504020101020102" pitchFamily="34" charset="0"/>
                <a:ea typeface="Calibri" panose="020F0502020204030204" pitchFamily="34" charset="0"/>
              </a:rPr>
              <a:t>Improve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DINRoundOT" panose="020B0504020101020102" pitchFamily="34" charset="0"/>
                <a:ea typeface="Calibri" panose="020F0502020204030204" pitchFamily="34" charset="0"/>
                <a:cs typeface="+mn-cs"/>
              </a:rPr>
              <a:t> performance and resilience to cope with ever increasing cases in the system.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Calibri" panose="020F0502020204030204" pitchFamily="34" charset="0"/>
              <a:cs typeface="+mn-cs"/>
            </a:endParaRPr>
          </a:p>
          <a:p>
            <a:pPr marL="45720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4000" b="1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endParaRPr lang="en-GB" sz="3200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marL="45720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200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71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/>
              <a:t>Road Map highlights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lnSpc>
                <a:spcPct val="115000"/>
              </a:lnSpc>
              <a:buBlip>
                <a:blip r:embed="rId3"/>
              </a:buBlip>
              <a:defRPr/>
            </a:pPr>
            <a:r>
              <a:rPr lang="en-GB" sz="3200" dirty="0">
                <a:latin typeface="DINRoundOT" panose="020B0504020101020102" pitchFamily="34" charset="0"/>
                <a:ea typeface="Calibri" panose="020F0502020204030204" pitchFamily="34" charset="0"/>
              </a:rPr>
              <a:t>6-9 months</a:t>
            </a:r>
          </a:p>
          <a:p>
            <a:pPr marL="800100" lvl="1" indent="-342900" algn="l">
              <a:lnSpc>
                <a:spcPct val="115000"/>
              </a:lnSpc>
              <a:buBlip>
                <a:blip r:embed="rId3"/>
              </a:buBlip>
              <a:defRPr/>
            </a:pPr>
            <a:r>
              <a:rPr lang="en-GB" sz="2800" dirty="0">
                <a:ea typeface="Calibri" panose="020F0502020204030204" pitchFamily="34" charset="0"/>
              </a:rPr>
              <a:t>Ability to auto create a VQ4 – Will reduce the need for human intervention</a:t>
            </a:r>
          </a:p>
          <a:p>
            <a:pPr marL="800100" lvl="1" indent="-342900" algn="l">
              <a:lnSpc>
                <a:spcPct val="115000"/>
              </a:lnSpc>
              <a:buBlip>
                <a:blip r:embed="rId3"/>
              </a:buBlip>
              <a:defRPr/>
            </a:pPr>
            <a:r>
              <a:rPr lang="en-GB" sz="2800" dirty="0">
                <a:latin typeface="DINRoundOT" panose="020B0504020101020102" pitchFamily="34" charset="0"/>
                <a:ea typeface="Calibri" panose="020F0502020204030204" pitchFamily="34" charset="0"/>
              </a:rPr>
              <a:t>London tribunals integration – phase 1 – Automatically creating the case pack and all docs</a:t>
            </a:r>
          </a:p>
          <a:p>
            <a:pPr marL="800100" lvl="1" indent="-342900" algn="l">
              <a:lnSpc>
                <a:spcPct val="115000"/>
              </a:lnSpc>
              <a:buBlip>
                <a:blip r:embed="rId3"/>
              </a:buBlip>
              <a:defRPr/>
            </a:pPr>
            <a:r>
              <a:rPr lang="en-GB" sz="2800" dirty="0">
                <a:ea typeface="Calibri" panose="020F0502020204030204" pitchFamily="34" charset="0"/>
              </a:rPr>
              <a:t>Multi factor authentication – to offer an extra layer of security when using 3ixty Web</a:t>
            </a:r>
          </a:p>
          <a:p>
            <a:pPr marL="800100" lvl="1" indent="-342900" algn="l">
              <a:lnSpc>
                <a:spcPct val="115000"/>
              </a:lnSpc>
              <a:buBlip>
                <a:blip r:embed="rId3"/>
              </a:buBlip>
              <a:defRPr/>
            </a:pPr>
            <a:endParaRPr lang="en-GB" sz="2800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marL="45720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4000" b="1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marL="800100" lvl="1" indent="-342900" algn="l">
              <a:lnSpc>
                <a:spcPct val="115000"/>
              </a:lnSpc>
              <a:buBlip>
                <a:blip r:embed="rId3"/>
              </a:buBlip>
              <a:defRPr/>
            </a:pPr>
            <a:endParaRPr lang="en-GB" sz="2800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marL="800100" lvl="1" indent="-342900" algn="l">
              <a:lnSpc>
                <a:spcPct val="115000"/>
              </a:lnSpc>
              <a:buBlip>
                <a:blip r:embed="rId3"/>
              </a:buBlip>
              <a:defRPr/>
            </a:pPr>
            <a:endParaRPr lang="en-GB" sz="2800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marL="800100" lvl="1" indent="-342900" algn="l">
              <a:lnSpc>
                <a:spcPct val="115000"/>
              </a:lnSpc>
              <a:buBlip>
                <a:blip r:embed="rId3"/>
              </a:buBlip>
              <a:defRPr/>
            </a:pPr>
            <a:endParaRPr lang="en-GB" sz="2800" dirty="0">
              <a:ea typeface="Calibri" panose="020F0502020204030204" pitchFamily="34" charset="0"/>
            </a:endParaRPr>
          </a:p>
          <a:p>
            <a:pPr marL="800100" lvl="1" indent="-342900" algn="l">
              <a:lnSpc>
                <a:spcPct val="115000"/>
              </a:lnSpc>
              <a:buBlip>
                <a:blip r:embed="rId3"/>
              </a:buBlip>
              <a:defRPr/>
            </a:pPr>
            <a:endParaRPr lang="en-GB" sz="2800" dirty="0">
              <a:ea typeface="Calibri" panose="020F0502020204030204" pitchFamily="34" charset="0"/>
            </a:endParaRPr>
          </a:p>
          <a:p>
            <a:pPr marL="800100" lvl="1" indent="-342900" algn="l">
              <a:lnSpc>
                <a:spcPct val="115000"/>
              </a:lnSpc>
              <a:buBlip>
                <a:blip r:embed="rId3"/>
              </a:buBlip>
              <a:defRPr/>
            </a:pPr>
            <a:endParaRPr lang="en-GB" sz="2800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marL="800100" lvl="1" indent="-342900" algn="l">
              <a:lnSpc>
                <a:spcPct val="115000"/>
              </a:lnSpc>
              <a:spcBef>
                <a:spcPts val="1000"/>
              </a:spcBef>
              <a:buBlip>
                <a:blip r:embed="rId3"/>
              </a:buBlip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Calibri" panose="020F0502020204030204" pitchFamily="34" charset="0"/>
              <a:cs typeface="+mn-cs"/>
            </a:endParaRPr>
          </a:p>
          <a:p>
            <a:pPr marL="45720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200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24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GoSmarti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363081"/>
            <a:ext cx="10515600" cy="403244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buNone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Calibri" panose="020F0502020204030204" pitchFamily="34" charset="0"/>
              <a:cs typeface="+mn-cs"/>
            </a:endParaRPr>
          </a:p>
          <a:p>
            <a:pPr marL="342900" indent="-342900">
              <a:lnSpc>
                <a:spcPct val="115000"/>
              </a:lnSpc>
              <a:buBlip>
                <a:blip r:embed="rId3"/>
              </a:buBlip>
              <a:defRPr/>
            </a:pPr>
            <a:r>
              <a:rPr lang="en-GB" sz="3200" noProof="0" dirty="0"/>
              <a:t>Manages incidents recorded in 3sixty</a:t>
            </a:r>
          </a:p>
          <a:p>
            <a:pPr marL="342900" indent="-342900">
              <a:lnSpc>
                <a:spcPct val="115000"/>
              </a:lnSpc>
              <a:buBlip>
                <a:blip r:embed="rId3"/>
              </a:buBlip>
              <a:defRPr/>
            </a:pPr>
            <a:r>
              <a:rPr lang="en-GB" sz="3200" noProof="0" dirty="0"/>
              <a:t>API for 3rd parties</a:t>
            </a:r>
          </a:p>
          <a:p>
            <a:pPr marL="800100" lvl="1" indent="-342900">
              <a:lnSpc>
                <a:spcPct val="115000"/>
              </a:lnSpc>
              <a:buBlip>
                <a:blip r:embed="rId3"/>
              </a:buBlip>
              <a:defRPr/>
            </a:pPr>
            <a:r>
              <a:rPr lang="en-GB" sz="2800" noProof="0" dirty="0"/>
              <a:t>e.g. Smart Bay sensor overstay, CCTV spotter cars, Fault reporting</a:t>
            </a:r>
          </a:p>
          <a:p>
            <a:pPr marL="800100" lvl="1" indent="-342900">
              <a:lnSpc>
                <a:spcPct val="115000"/>
              </a:lnSpc>
              <a:buBlip>
                <a:blip r:embed="rId3"/>
              </a:buBlip>
              <a:defRPr/>
            </a:pPr>
            <a:endParaRPr lang="en-GB" sz="2800" noProof="0" dirty="0"/>
          </a:p>
          <a:p>
            <a:pPr marL="342900" lvl="1" indent="-342900">
              <a:lnSpc>
                <a:spcPct val="115000"/>
              </a:lnSpc>
              <a:spcBef>
                <a:spcPts val="1000"/>
              </a:spcBef>
              <a:buBlip>
                <a:blip r:embed="rId3"/>
              </a:buBlip>
              <a:defRPr/>
            </a:pPr>
            <a:r>
              <a:rPr lang="en-GB" sz="3200" dirty="0"/>
              <a:t>Next release:</a:t>
            </a:r>
          </a:p>
          <a:p>
            <a:pPr marL="800100" lvl="1" indent="-342900">
              <a:lnSpc>
                <a:spcPct val="115000"/>
              </a:lnSpc>
              <a:buBlip>
                <a:blip r:embed="rId3"/>
              </a:buBlip>
              <a:defRPr/>
            </a:pPr>
            <a:r>
              <a:rPr lang="en-GB" sz="3200" noProof="0" dirty="0"/>
              <a:t>Real time clamping/removals </a:t>
            </a:r>
          </a:p>
          <a:p>
            <a:pPr marL="800100" lvl="1" indent="-342900">
              <a:lnSpc>
                <a:spcPct val="115000"/>
              </a:lnSpc>
              <a:buBlip>
                <a:blip r:embed="rId3"/>
              </a:buBlip>
              <a:defRPr/>
            </a:pPr>
            <a:endParaRPr lang="en-GB" sz="3200" noProof="0" dirty="0"/>
          </a:p>
          <a:p>
            <a:pPr marL="800100" lvl="1" indent="-342900">
              <a:lnSpc>
                <a:spcPct val="115000"/>
              </a:lnSpc>
              <a:buBlip>
                <a:blip r:embed="rId3"/>
              </a:buBlip>
              <a:defRPr/>
            </a:pPr>
            <a:endParaRPr lang="en-GB" sz="2800" noProof="0" dirty="0"/>
          </a:p>
          <a:p>
            <a:pPr marL="0" indent="0">
              <a:buNone/>
            </a:pPr>
            <a:endParaRPr lang="en-GB" noProof="0" dirty="0"/>
          </a:p>
          <a:p>
            <a:pPr lvl="1"/>
            <a:endParaRPr lang="en-GB" noProof="0" dirty="0"/>
          </a:p>
          <a:p>
            <a:pPr marL="0" indent="0">
              <a:buNone/>
            </a:pPr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dirty="0"/>
          </a:p>
          <a:p>
            <a:endParaRPr lang="en-GB" dirty="0"/>
          </a:p>
          <a:p>
            <a:pPr lvl="0"/>
            <a:endParaRPr lang="en-GB" noProof="0" dirty="0"/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noProof="0" dirty="0"/>
          </a:p>
          <a:p>
            <a:pPr lvl="0"/>
            <a:endParaRPr lang="en-GB" noProof="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160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7244FC-A918-45AE-A10C-2D2846E68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42" y="561975"/>
            <a:ext cx="11645642" cy="636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87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F998C0-55BB-48E5-A6A0-99BF8E196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719" y="534256"/>
            <a:ext cx="11278562" cy="616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96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EACBA-D104-4CD4-8FA8-9A558269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A4A9E9D3-75C4-48FC-9A32-3B79A545C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34" y="1825625"/>
            <a:ext cx="7956732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40D3B6-9334-41D3-8E43-EEB85E931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0"/>
            <a:ext cx="12192000" cy="666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84E6DE-47BF-4551-A5E1-2B8380576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E19B1F-C794-4AB3-BDA0-C9596B9B9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25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81FC8-7002-449C-AA6E-BD812C7A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1A8517-5C5D-4F70-BDCD-B3BA6205C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70D8A-33C2-4583-8179-0D7FCF413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7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neky\Desktop\Freelance Documents\FREELANCE WORK\Imperial\Slides\citysca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86115"/>
            <a:ext cx="12192000" cy="312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C019B-7651-49E2-A264-C397A3C6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3850" y="5187949"/>
            <a:ext cx="9366250" cy="1522413"/>
          </a:xfrm>
        </p:spPr>
        <p:txBody>
          <a:bodyPr>
            <a:normAutofit/>
          </a:bodyPr>
          <a:lstStyle/>
          <a:p>
            <a:br>
              <a:rPr lang="en-GB" dirty="0"/>
            </a:br>
            <a:endParaRPr lang="en-GB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9335325" y="5678120"/>
            <a:ext cx="2513678" cy="1010255"/>
            <a:chOff x="9335325" y="5678120"/>
            <a:chExt cx="2513678" cy="1010255"/>
          </a:xfrm>
        </p:grpSpPr>
        <p:pic>
          <p:nvPicPr>
            <p:cNvPr id="8" name="Picture 7" descr="ISO9001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325" y="5678120"/>
              <a:ext cx="995846" cy="45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9950" y="6321109"/>
              <a:ext cx="819053" cy="36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3248" y="6314047"/>
              <a:ext cx="1063468" cy="353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31723" y="5678120"/>
              <a:ext cx="456754" cy="457407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8AE6A8-FD21-4E90-ABA2-443896E143EC}"/>
              </a:ext>
            </a:extLst>
          </p:cNvPr>
          <p:cNvSpPr txBox="1"/>
          <p:nvPr/>
        </p:nvSpPr>
        <p:spPr>
          <a:xfrm>
            <a:off x="3163513" y="3989969"/>
            <a:ext cx="5864973" cy="1106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57575B"/>
                </a:solidFill>
                <a:latin typeface="Futura" pitchFamily="50" charset="0"/>
              </a:rPr>
              <a:t>Application Support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Futura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57575B"/>
                </a:solidFill>
                <a:latin typeface="Futura" pitchFamily="50" charset="0"/>
              </a:rPr>
              <a:t>Mandy Watson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Futura" pitchFamily="50" charset="0"/>
              <a:ea typeface="+mn-ea"/>
              <a:cs typeface="+mn-cs"/>
            </a:endParaRPr>
          </a:p>
        </p:txBody>
      </p:sp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801416F-6C2B-4F97-AD47-C91D2B7C3D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06" y="6307938"/>
            <a:ext cx="1147418" cy="30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00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AF17-FA7F-4C4A-B08B-CF294978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CD240-5915-424C-AACD-5C49CDC91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18980-D045-4A1D-BA0F-7E94886B5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82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577D-9FC3-407D-901C-37DA0F39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8630-BBBD-47B7-917E-FDE0FA392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D3A0EF-4655-4E8F-9434-E867462B1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24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3E054-7341-4D94-A7FD-C0DC9514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F95C7-D891-4595-BB0B-22B88349F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70B20-4F6D-40BD-8D68-B3F9E7B8E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9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neky\Desktop\Freelance Documents\FREELANCE WORK\Imperial\Slides\citysca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86115"/>
            <a:ext cx="12192000" cy="312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C019B-7651-49E2-A264-C397A3C6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3850" y="5187949"/>
            <a:ext cx="9366250" cy="1522413"/>
          </a:xfrm>
        </p:spPr>
        <p:txBody>
          <a:bodyPr>
            <a:normAutofit/>
          </a:bodyPr>
          <a:lstStyle/>
          <a:p>
            <a:br>
              <a:rPr lang="en-GB" dirty="0"/>
            </a:br>
            <a:endParaRPr lang="en-GB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9335325" y="5678120"/>
            <a:ext cx="2513678" cy="1010255"/>
            <a:chOff x="9335325" y="5678120"/>
            <a:chExt cx="2513678" cy="1010255"/>
          </a:xfrm>
        </p:grpSpPr>
        <p:pic>
          <p:nvPicPr>
            <p:cNvPr id="8" name="Picture 7" descr="ISO9001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325" y="5678120"/>
              <a:ext cx="995846" cy="45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9950" y="6321109"/>
              <a:ext cx="819053" cy="36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3248" y="6314047"/>
              <a:ext cx="1063468" cy="353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31723" y="5678120"/>
              <a:ext cx="456754" cy="457407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8AE6A8-FD21-4E90-ABA2-443896E143EC}"/>
              </a:ext>
            </a:extLst>
          </p:cNvPr>
          <p:cNvSpPr txBox="1"/>
          <p:nvPr/>
        </p:nvSpPr>
        <p:spPr>
          <a:xfrm>
            <a:off x="3163513" y="3989969"/>
            <a:ext cx="5864973" cy="171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Strong Customer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Authentication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Mandy Watson</a:t>
            </a:r>
          </a:p>
        </p:txBody>
      </p:sp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801416F-6C2B-4F97-AD47-C91D2B7C3D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06" y="6307938"/>
            <a:ext cx="1147418" cy="30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64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7A3E-9392-477B-9EA8-E8FA5D208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Upgrade to facilitate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27CFD-9258-4B78-A9F8-2C1C2A659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buBlip>
                <a:blip r:embed="rId2"/>
              </a:buBlip>
              <a:defRPr/>
            </a:pPr>
            <a:r>
              <a:rPr lang="en-GB" sz="3200" dirty="0">
                <a:solidFill>
                  <a:srgbClr val="49464F"/>
                </a:solidFill>
                <a:ea typeface="Calibri" panose="020F0502020204030204" pitchFamily="34" charset="0"/>
              </a:rPr>
              <a:t>Systems must be compliant by 14</a:t>
            </a:r>
            <a:r>
              <a:rPr lang="en-GB" sz="3200" baseline="30000" dirty="0">
                <a:solidFill>
                  <a:srgbClr val="49464F"/>
                </a:solidFill>
                <a:ea typeface="Calibri" panose="020F0502020204030204" pitchFamily="34" charset="0"/>
              </a:rPr>
              <a:t>th</a:t>
            </a:r>
            <a:r>
              <a:rPr lang="en-GB" sz="3200" dirty="0">
                <a:solidFill>
                  <a:srgbClr val="49464F"/>
                </a:solidFill>
                <a:ea typeface="Calibri" panose="020F0502020204030204" pitchFamily="34" charset="0"/>
              </a:rPr>
              <a:t> March 22</a:t>
            </a:r>
          </a:p>
          <a:p>
            <a:pPr marL="342900" indent="-342900">
              <a:lnSpc>
                <a:spcPct val="115000"/>
              </a:lnSpc>
              <a:buBlip>
                <a:blip r:embed="rId2"/>
              </a:buBlip>
              <a:defRPr/>
            </a:pPr>
            <a:r>
              <a:rPr kumimoji="0" lang="en-GB" sz="3200" u="none" strike="noStrike" kern="1200" cap="none" spc="0" normalizeH="0" baseline="0" noProof="0" dirty="0">
                <a:ln>
                  <a:noFill/>
                </a:ln>
                <a:solidFill>
                  <a:srgbClr val="49464F"/>
                </a:solidFill>
                <a:uLnTx/>
                <a:uFillTx/>
                <a:latin typeface="DINRoundOT" panose="020B0504020101020102" pitchFamily="34" charset="0"/>
                <a:ea typeface="Calibri" panose="020F0502020204030204" pitchFamily="34" charset="0"/>
                <a:cs typeface="+mn-cs"/>
              </a:rPr>
              <a:t>Development changes made to 3sixty Citizen and PermitSmarti.</a:t>
            </a:r>
          </a:p>
          <a:p>
            <a:pPr marL="800100" lvl="1" indent="-342900">
              <a:lnSpc>
                <a:spcPct val="115000"/>
              </a:lnSpc>
              <a:buBlip>
                <a:blip r:embed="rId2"/>
              </a:buBlip>
              <a:defRPr/>
            </a:pPr>
            <a:r>
              <a:rPr lang="en-GB" sz="2800" b="0" i="0" dirty="0">
                <a:solidFill>
                  <a:srgbClr val="49464F"/>
                </a:solidFill>
                <a:effectLst/>
                <a:ea typeface="Calibri" panose="020F0502020204030204" pitchFamily="34" charset="0"/>
              </a:rPr>
              <a:t>VoucherSmarti changes</a:t>
            </a:r>
            <a:r>
              <a:rPr lang="en-GB" sz="2800" dirty="0">
                <a:solidFill>
                  <a:srgbClr val="49464F"/>
                </a:solidFill>
                <a:ea typeface="Calibri" panose="020F0502020204030204" pitchFamily="34" charset="0"/>
              </a:rPr>
              <a:t> planned </a:t>
            </a:r>
            <a:r>
              <a:rPr lang="en-GB" sz="2800">
                <a:solidFill>
                  <a:srgbClr val="49464F"/>
                </a:solidFill>
                <a:ea typeface="Calibri" panose="020F0502020204030204" pitchFamily="34" charset="0"/>
              </a:rPr>
              <a:t>November 21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9464F"/>
              </a:solidFill>
              <a:effectLst/>
              <a:uLnTx/>
              <a:uFillTx/>
              <a:latin typeface="DINRoundOT" panose="020B0504020101020102" pitchFamily="34" charset="0"/>
              <a:ea typeface="Calibri" panose="020F0502020204030204" pitchFamily="34" charset="0"/>
              <a:cs typeface="+mn-cs"/>
            </a:endParaRPr>
          </a:p>
          <a:p>
            <a:pPr marL="342900" lvl="1" indent="-342900">
              <a:lnSpc>
                <a:spcPct val="115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GB" sz="3200" dirty="0">
                <a:solidFill>
                  <a:srgbClr val="49464F"/>
                </a:solidFill>
              </a:rPr>
              <a:t>Quotes going out to all customers effected</a:t>
            </a:r>
          </a:p>
          <a:p>
            <a:pPr marL="800100" lvl="1" indent="-342900">
              <a:lnSpc>
                <a:spcPct val="115000"/>
              </a:lnSpc>
              <a:buBlip>
                <a:blip r:embed="rId2"/>
              </a:buBlip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9464F"/>
                </a:solidFill>
                <a:effectLst/>
                <a:uLnTx/>
                <a:uFillTx/>
                <a:latin typeface="DINRoundOT" panose="020B0504020101020102" pitchFamily="34" charset="0"/>
                <a:ea typeface="Calibri" panose="020F0502020204030204" pitchFamily="34" charset="0"/>
                <a:cs typeface="+mn-cs"/>
              </a:rPr>
              <a:t>New </a:t>
            </a:r>
            <a:r>
              <a:rPr lang="en-GB" sz="2800" dirty="0">
                <a:solidFill>
                  <a:srgbClr val="49464F"/>
                </a:solidFill>
                <a:ea typeface="Calibri" panose="020F0502020204030204" pitchFamily="34" charset="0"/>
              </a:rPr>
              <a:t>Merchant IDs (MIDs) will be required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Calibri" panose="020F0502020204030204" pitchFamily="34" charset="0"/>
              <a:cs typeface="+mn-cs"/>
            </a:endParaRPr>
          </a:p>
          <a:p>
            <a:pPr algn="l"/>
            <a:endParaRPr lang="en-GB" b="0" i="0" dirty="0">
              <a:solidFill>
                <a:srgbClr val="49464F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744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neky\Desktop\Freelance Documents\FREELANCE WORK\Imperial\Slides\citysca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86115"/>
            <a:ext cx="12192000" cy="312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C019B-7651-49E2-A264-C397A3C6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875" y="5314595"/>
            <a:ext cx="9366250" cy="60679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3100" dirty="0"/>
              <a:t>Chris Tubby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335325" y="5678120"/>
            <a:ext cx="2513678" cy="1010255"/>
            <a:chOff x="9335325" y="5678120"/>
            <a:chExt cx="2513678" cy="1010255"/>
          </a:xfrm>
        </p:grpSpPr>
        <p:pic>
          <p:nvPicPr>
            <p:cNvPr id="8" name="Picture 7" descr="ISO9001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325" y="5678120"/>
              <a:ext cx="995846" cy="45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9950" y="6321109"/>
              <a:ext cx="819053" cy="36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3248" y="6314047"/>
              <a:ext cx="1063468" cy="353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31723" y="5678120"/>
              <a:ext cx="456754" cy="457407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8AE6A8-FD21-4E90-ABA2-443896E143EC}"/>
              </a:ext>
            </a:extLst>
          </p:cNvPr>
          <p:cNvSpPr txBox="1"/>
          <p:nvPr/>
        </p:nvSpPr>
        <p:spPr>
          <a:xfrm>
            <a:off x="3344488" y="4058488"/>
            <a:ext cx="5864973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Software Update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57575B"/>
                </a:solidFill>
                <a:latin typeface="Futura" pitchFamily="50" charset="0"/>
              </a:rPr>
              <a:t>PermitSmarti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Futura" pitchFamily="50" charset="0"/>
              <a:ea typeface="+mn-ea"/>
              <a:cs typeface="+mn-cs"/>
            </a:endParaRPr>
          </a:p>
        </p:txBody>
      </p:sp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801416F-6C2B-4F97-AD47-C91D2B7C3D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06" y="6307938"/>
            <a:ext cx="1147418" cy="30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26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/>
              <a:t>PermitSmarti Road Map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l">
              <a:lnSpc>
                <a:spcPct val="115000"/>
              </a:lnSpc>
              <a:buNone/>
              <a:defRPr/>
            </a:pPr>
            <a:endParaRPr lang="en-GB" sz="2800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marL="45720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4000" b="1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marL="800100" lvl="1" indent="-342900" algn="l">
              <a:lnSpc>
                <a:spcPct val="115000"/>
              </a:lnSpc>
              <a:buBlip>
                <a:blip r:embed="rId3"/>
              </a:buBlip>
              <a:defRPr/>
            </a:pPr>
            <a:endParaRPr lang="en-GB" sz="2800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marL="800100" lvl="1" indent="-342900" algn="l">
              <a:lnSpc>
                <a:spcPct val="115000"/>
              </a:lnSpc>
              <a:buBlip>
                <a:blip r:embed="rId3"/>
              </a:buBlip>
              <a:defRPr/>
            </a:pPr>
            <a:endParaRPr lang="en-GB" sz="2800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marL="800100" lvl="1" indent="-342900" algn="l">
              <a:lnSpc>
                <a:spcPct val="115000"/>
              </a:lnSpc>
              <a:buBlip>
                <a:blip r:embed="rId3"/>
              </a:buBlip>
              <a:defRPr/>
            </a:pPr>
            <a:endParaRPr lang="en-GB" sz="2800" dirty="0">
              <a:ea typeface="Calibri" panose="020F0502020204030204" pitchFamily="34" charset="0"/>
            </a:endParaRPr>
          </a:p>
          <a:p>
            <a:pPr marL="800100" lvl="1" indent="-342900" algn="l">
              <a:lnSpc>
                <a:spcPct val="115000"/>
              </a:lnSpc>
              <a:buBlip>
                <a:blip r:embed="rId3"/>
              </a:buBlip>
              <a:defRPr/>
            </a:pPr>
            <a:endParaRPr lang="en-GB" sz="2800" dirty="0">
              <a:ea typeface="Calibri" panose="020F0502020204030204" pitchFamily="34" charset="0"/>
            </a:endParaRPr>
          </a:p>
          <a:p>
            <a:pPr marL="800100" lvl="1" indent="-342900" algn="l">
              <a:lnSpc>
                <a:spcPct val="115000"/>
              </a:lnSpc>
              <a:buBlip>
                <a:blip r:embed="rId3"/>
              </a:buBlip>
              <a:defRPr/>
            </a:pPr>
            <a:endParaRPr lang="en-GB" sz="2800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marL="800100" lvl="1" indent="-342900" algn="l">
              <a:lnSpc>
                <a:spcPct val="115000"/>
              </a:lnSpc>
              <a:spcBef>
                <a:spcPts val="1000"/>
              </a:spcBef>
              <a:buBlip>
                <a:blip r:embed="rId3"/>
              </a:buBlip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Calibri" panose="020F0502020204030204" pitchFamily="34" charset="0"/>
              <a:cs typeface="+mn-cs"/>
            </a:endParaRPr>
          </a:p>
          <a:p>
            <a:pPr marL="45720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200" dirty="0">
              <a:latin typeface="DINRoundOT" panose="020B0504020101020102" pitchFamily="34" charset="0"/>
              <a:ea typeface="Calibri" panose="020F0502020204030204" pitchFamily="34" charset="0"/>
            </a:endParaRPr>
          </a:p>
          <a:p>
            <a:pPr algn="l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E7CEF-D258-489D-BC71-F60E5278F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604" y="1438124"/>
            <a:ext cx="10152994" cy="443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26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F6FEA7-4D98-4100-85C1-7993B2029AD3}"/>
              </a:ext>
            </a:extLst>
          </p:cNvPr>
          <p:cNvSpPr txBox="1">
            <a:spLocks/>
          </p:cNvSpPr>
          <p:nvPr/>
        </p:nvSpPr>
        <p:spPr>
          <a:xfrm>
            <a:off x="1847651" y="1582562"/>
            <a:ext cx="8016849" cy="416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3200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3600" b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Vouchers into PermitSmarti</a:t>
            </a:r>
          </a:p>
          <a:p>
            <a:pPr>
              <a:defRPr/>
            </a:pPr>
            <a:r>
              <a:rPr lang="en-GB" sz="2400" b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Feedback indicated that this is considered to be the primary improvement by a number of Operators…so we’ve made a start!</a:t>
            </a:r>
          </a:p>
          <a:p>
            <a:pPr>
              <a:defRPr/>
            </a:pPr>
            <a:r>
              <a:rPr lang="en-GB" sz="2400" b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Citizen will no longer be taken to a separate site (VoucherSmarti) to book voucher sessions</a:t>
            </a:r>
          </a:p>
          <a:p>
            <a:pPr>
              <a:defRPr/>
            </a:pPr>
            <a:r>
              <a:rPr lang="en-GB" sz="2400" b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VoucherSmarti functionality will be consolidated into the citizen’s ‘MyAccount’ which sits in PermitSmarti</a:t>
            </a:r>
          </a:p>
          <a:p>
            <a:pPr>
              <a:defRPr/>
            </a:pPr>
            <a:endParaRPr lang="en-GB" sz="3600" b="1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2F60C-1B6A-4C0E-9736-F4272F2A5631}"/>
              </a:ext>
            </a:extLst>
          </p:cNvPr>
          <p:cNvSpPr/>
          <p:nvPr/>
        </p:nvSpPr>
        <p:spPr>
          <a:xfrm>
            <a:off x="2137190" y="813121"/>
            <a:ext cx="7248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Roadmap – Key Items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RoundOT" panose="020B050402010102010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91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F6FEA7-4D98-4100-85C1-7993B2029AD3}"/>
              </a:ext>
            </a:extLst>
          </p:cNvPr>
          <p:cNvSpPr txBox="1">
            <a:spLocks/>
          </p:cNvSpPr>
          <p:nvPr/>
        </p:nvSpPr>
        <p:spPr>
          <a:xfrm>
            <a:off x="1847651" y="1582562"/>
            <a:ext cx="8016849" cy="416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3200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sz="3600" b="1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2F60C-1B6A-4C0E-9736-F4272F2A5631}"/>
              </a:ext>
            </a:extLst>
          </p:cNvPr>
          <p:cNvSpPr/>
          <p:nvPr/>
        </p:nvSpPr>
        <p:spPr>
          <a:xfrm>
            <a:off x="1847651" y="813121"/>
            <a:ext cx="812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57575B"/>
                </a:solidFill>
                <a:latin typeface="Futura" pitchFamily="50" charset="0"/>
              </a:rPr>
              <a:t>Vouchers into PermitSmarti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RoundOT" panose="020B0504020101020102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533DEE-66B8-4E64-B557-7C6C11986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151" y="1712463"/>
            <a:ext cx="9040466" cy="38964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42076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F6FEA7-4D98-4100-85C1-7993B2029AD3}"/>
              </a:ext>
            </a:extLst>
          </p:cNvPr>
          <p:cNvSpPr txBox="1">
            <a:spLocks/>
          </p:cNvSpPr>
          <p:nvPr/>
        </p:nvSpPr>
        <p:spPr>
          <a:xfrm>
            <a:off x="1847651" y="1582562"/>
            <a:ext cx="8016849" cy="416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3200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sz="3600" b="1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2F60C-1B6A-4C0E-9736-F4272F2A5631}"/>
              </a:ext>
            </a:extLst>
          </p:cNvPr>
          <p:cNvSpPr/>
          <p:nvPr/>
        </p:nvSpPr>
        <p:spPr>
          <a:xfrm>
            <a:off x="1847651" y="813121"/>
            <a:ext cx="812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Consolidated MyAccount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RoundOT" panose="020B0504020101020102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35F602-31FB-40A2-90AF-584B20EC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695" y="1622555"/>
            <a:ext cx="8446416" cy="41878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9403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4637"/>
            <a:ext cx="9144000" cy="966866"/>
          </a:xfrm>
        </p:spPr>
        <p:txBody>
          <a:bodyPr>
            <a:normAutofit/>
          </a:bodyPr>
          <a:lstStyle/>
          <a:p>
            <a:r>
              <a:rPr lang="en-GB" sz="4400" b="1" dirty="0"/>
              <a:t>Support Desk Team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8748AC6-0F0D-47ED-8DAD-4D347E477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4223"/>
            <a:ext cx="9144000" cy="532563"/>
          </a:xfrm>
        </p:spPr>
        <p:txBody>
          <a:bodyPr>
            <a:normAutofit/>
          </a:bodyPr>
          <a:lstStyle/>
          <a:p>
            <a:r>
              <a:rPr lang="en-GB" dirty="0">
                <a:latin typeface="DINRoundOT" panose="020B0504020101020102" pitchFamily="34" charset="0"/>
              </a:rPr>
              <a:t>Cameron Gander joined the Help Desk on the 05/07/2021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915967-C49B-47EF-B3AA-23E4CC4FE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941" y="1990219"/>
            <a:ext cx="9102117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08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F6FEA7-4D98-4100-85C1-7993B2029AD3}"/>
              </a:ext>
            </a:extLst>
          </p:cNvPr>
          <p:cNvSpPr txBox="1">
            <a:spLocks/>
          </p:cNvSpPr>
          <p:nvPr/>
        </p:nvSpPr>
        <p:spPr>
          <a:xfrm>
            <a:off x="1847651" y="1582562"/>
            <a:ext cx="8016849" cy="416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3200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sz="3600" b="1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2F60C-1B6A-4C0E-9736-F4272F2A5631}"/>
              </a:ext>
            </a:extLst>
          </p:cNvPr>
          <p:cNvSpPr/>
          <p:nvPr/>
        </p:nvSpPr>
        <p:spPr>
          <a:xfrm>
            <a:off x="1847651" y="813121"/>
            <a:ext cx="812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My details (Account holder)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RoundOT" panose="020B0504020101020102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7380-A8F0-4A1C-B2EB-F3CE200CB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052" y="1677972"/>
            <a:ext cx="5296353" cy="479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56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F6FEA7-4D98-4100-85C1-7993B2029AD3}"/>
              </a:ext>
            </a:extLst>
          </p:cNvPr>
          <p:cNvSpPr txBox="1">
            <a:spLocks/>
          </p:cNvSpPr>
          <p:nvPr/>
        </p:nvSpPr>
        <p:spPr>
          <a:xfrm>
            <a:off x="1847651" y="1582562"/>
            <a:ext cx="8016849" cy="416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3200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sz="3600" b="1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2F60C-1B6A-4C0E-9736-F4272F2A5631}"/>
              </a:ext>
            </a:extLst>
          </p:cNvPr>
          <p:cNvSpPr/>
          <p:nvPr/>
        </p:nvSpPr>
        <p:spPr>
          <a:xfrm>
            <a:off x="1847651" y="813121"/>
            <a:ext cx="812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My details (</a:t>
            </a:r>
            <a:r>
              <a:rPr lang="en-US" sz="4400" b="1" dirty="0">
                <a:solidFill>
                  <a:srgbClr val="57575B"/>
                </a:solidFill>
                <a:latin typeface="Futura" pitchFamily="50" charset="0"/>
              </a:rPr>
              <a:t>My visitors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RoundOT" panose="020B0504020101020102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A147F-887D-4F53-8D0F-330B86185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69" y="1729426"/>
            <a:ext cx="9207671" cy="38041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2400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F6FEA7-4D98-4100-85C1-7993B2029AD3}"/>
              </a:ext>
            </a:extLst>
          </p:cNvPr>
          <p:cNvSpPr txBox="1">
            <a:spLocks/>
          </p:cNvSpPr>
          <p:nvPr/>
        </p:nvSpPr>
        <p:spPr>
          <a:xfrm>
            <a:off x="1847651" y="1582562"/>
            <a:ext cx="8016849" cy="416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3200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sz="3600" b="1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2F60C-1B6A-4C0E-9736-F4272F2A5631}"/>
              </a:ext>
            </a:extLst>
          </p:cNvPr>
          <p:cNvSpPr/>
          <p:nvPr/>
        </p:nvSpPr>
        <p:spPr>
          <a:xfrm>
            <a:off x="1847651" y="813121"/>
            <a:ext cx="812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My details (Financial details)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RoundOT" panose="020B0504020101020102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42759A-1971-4EC6-A87F-FF0408956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9" y="1688038"/>
            <a:ext cx="6245528" cy="416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21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F6FEA7-4D98-4100-85C1-7993B2029AD3}"/>
              </a:ext>
            </a:extLst>
          </p:cNvPr>
          <p:cNvSpPr txBox="1">
            <a:spLocks/>
          </p:cNvSpPr>
          <p:nvPr/>
        </p:nvSpPr>
        <p:spPr>
          <a:xfrm>
            <a:off x="1847651" y="1582562"/>
            <a:ext cx="8016849" cy="416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3200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sz="3600" b="1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2F60C-1B6A-4C0E-9736-F4272F2A5631}"/>
              </a:ext>
            </a:extLst>
          </p:cNvPr>
          <p:cNvSpPr/>
          <p:nvPr/>
        </p:nvSpPr>
        <p:spPr>
          <a:xfrm>
            <a:off x="1847651" y="813121"/>
            <a:ext cx="812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My details (</a:t>
            </a:r>
            <a:r>
              <a:rPr lang="en-US" sz="4400" b="1" dirty="0">
                <a:solidFill>
                  <a:srgbClr val="57575B"/>
                </a:solidFill>
                <a:latin typeface="Futura" pitchFamily="50" charset="0"/>
              </a:rPr>
              <a:t>Correspondence)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RoundOT" panose="020B0504020101020102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2EB36E-9DC3-4962-A211-8E613056D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084" y="1813285"/>
            <a:ext cx="8589887" cy="3569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13112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F6FEA7-4D98-4100-85C1-7993B2029AD3}"/>
              </a:ext>
            </a:extLst>
          </p:cNvPr>
          <p:cNvSpPr txBox="1">
            <a:spLocks/>
          </p:cNvSpPr>
          <p:nvPr/>
        </p:nvSpPr>
        <p:spPr>
          <a:xfrm>
            <a:off x="1847651" y="1582562"/>
            <a:ext cx="8016849" cy="416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3200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sz="3600" b="1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2F60C-1B6A-4C0E-9736-F4272F2A5631}"/>
              </a:ext>
            </a:extLst>
          </p:cNvPr>
          <p:cNvSpPr/>
          <p:nvPr/>
        </p:nvSpPr>
        <p:spPr>
          <a:xfrm>
            <a:off x="1847651" y="813121"/>
            <a:ext cx="812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Combined Permit/Booking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RoundOT" panose="020B0504020101020102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746F1-7D1D-401B-BA6A-2F7BB7020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434" y="1656271"/>
            <a:ext cx="8027523" cy="406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04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F6FEA7-4D98-4100-85C1-7993B2029AD3}"/>
              </a:ext>
            </a:extLst>
          </p:cNvPr>
          <p:cNvSpPr txBox="1">
            <a:spLocks/>
          </p:cNvSpPr>
          <p:nvPr/>
        </p:nvSpPr>
        <p:spPr>
          <a:xfrm>
            <a:off x="1847651" y="1582562"/>
            <a:ext cx="8016849" cy="416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3200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3600" b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Hotelier Portal/Kiosk for Vouchers</a:t>
            </a:r>
          </a:p>
          <a:p>
            <a:pPr>
              <a:defRPr/>
            </a:pPr>
            <a:r>
              <a:rPr lang="en-GB" sz="2400" b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(pre cursor) Integration of Vouchers into PermitSmarti</a:t>
            </a:r>
          </a:p>
          <a:p>
            <a:pPr>
              <a:defRPr/>
            </a:pPr>
            <a:r>
              <a:rPr lang="en-GB" sz="2400" b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Facility to purchase vouchers </a:t>
            </a:r>
            <a:r>
              <a:rPr lang="en-GB" sz="2400" b="1" i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without </a:t>
            </a:r>
            <a:r>
              <a:rPr lang="en-GB" sz="2400" b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creating an account</a:t>
            </a:r>
          </a:p>
          <a:p>
            <a:pPr>
              <a:defRPr/>
            </a:pPr>
            <a:r>
              <a:rPr lang="en-GB" sz="2400" b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Hotelier/Organisation will hold underlying permit</a:t>
            </a:r>
          </a:p>
          <a:p>
            <a:pPr>
              <a:defRPr/>
            </a:pPr>
            <a:endParaRPr lang="en-GB" sz="3600" b="1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2F60C-1B6A-4C0E-9736-F4272F2A5631}"/>
              </a:ext>
            </a:extLst>
          </p:cNvPr>
          <p:cNvSpPr/>
          <p:nvPr/>
        </p:nvSpPr>
        <p:spPr>
          <a:xfrm>
            <a:off x="2137190" y="813121"/>
            <a:ext cx="7248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Roadmap – Key Items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RoundOT" panose="020B050402010102010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052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F6FEA7-4D98-4100-85C1-7993B2029AD3}"/>
              </a:ext>
            </a:extLst>
          </p:cNvPr>
          <p:cNvSpPr txBox="1">
            <a:spLocks/>
          </p:cNvSpPr>
          <p:nvPr/>
        </p:nvSpPr>
        <p:spPr>
          <a:xfrm>
            <a:off x="1847651" y="1582562"/>
            <a:ext cx="8016849" cy="416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3200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3600" b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LLPG/Property Cluster Updates</a:t>
            </a:r>
          </a:p>
          <a:p>
            <a:pPr>
              <a:defRPr/>
            </a:pPr>
            <a:r>
              <a:rPr lang="en-GB" sz="2400" b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Analysis to identify an improved method</a:t>
            </a:r>
          </a:p>
          <a:p>
            <a:pPr>
              <a:defRPr/>
            </a:pPr>
            <a:r>
              <a:rPr lang="en-GB" sz="2400" b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Implement improved process for consuming LLPG/Property Clusters from Operators</a:t>
            </a:r>
          </a:p>
          <a:p>
            <a:pPr>
              <a:defRPr/>
            </a:pPr>
            <a:r>
              <a:rPr lang="en-GB" sz="2400" b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Consider referencing the NLPG directly</a:t>
            </a:r>
          </a:p>
          <a:p>
            <a:pPr>
              <a:defRPr/>
            </a:pPr>
            <a:endParaRPr lang="en-GB" sz="3600" b="1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2F60C-1B6A-4C0E-9736-F4272F2A5631}"/>
              </a:ext>
            </a:extLst>
          </p:cNvPr>
          <p:cNvSpPr/>
          <p:nvPr/>
        </p:nvSpPr>
        <p:spPr>
          <a:xfrm>
            <a:off x="2137190" y="813121"/>
            <a:ext cx="7248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Roadmap – Key Items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RoundOT" panose="020B050402010102010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536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F6FEA7-4D98-4100-85C1-7993B2029AD3}"/>
              </a:ext>
            </a:extLst>
          </p:cNvPr>
          <p:cNvSpPr txBox="1">
            <a:spLocks/>
          </p:cNvSpPr>
          <p:nvPr/>
        </p:nvSpPr>
        <p:spPr>
          <a:xfrm>
            <a:off x="1847651" y="1582562"/>
            <a:ext cx="8016849" cy="416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3200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3600" b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PermitSmarti App</a:t>
            </a:r>
          </a:p>
          <a:p>
            <a:pPr>
              <a:defRPr/>
            </a:pPr>
            <a:r>
              <a:rPr lang="en-GB" sz="2400" b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(pre cursor) Integration of Vouchers into PermitSmarti</a:t>
            </a:r>
          </a:p>
          <a:p>
            <a:pPr>
              <a:defRPr/>
            </a:pPr>
            <a:r>
              <a:rPr lang="en-GB" sz="2400" b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Provision of MyAccount via an iOS/Android app</a:t>
            </a:r>
          </a:p>
          <a:p>
            <a:pPr>
              <a:defRPr/>
            </a:pPr>
            <a:r>
              <a:rPr lang="en-GB" sz="2400" b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Consider log in using mobile phone number (rather than email address)</a:t>
            </a:r>
          </a:p>
          <a:p>
            <a:pPr>
              <a:defRPr/>
            </a:pPr>
            <a:endParaRPr lang="en-GB" sz="3600" b="1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2F60C-1B6A-4C0E-9736-F4272F2A5631}"/>
              </a:ext>
            </a:extLst>
          </p:cNvPr>
          <p:cNvSpPr/>
          <p:nvPr/>
        </p:nvSpPr>
        <p:spPr>
          <a:xfrm>
            <a:off x="2137190" y="813121"/>
            <a:ext cx="7248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Roadmap – Key Items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RoundOT" panose="020B050402010102010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483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F6FEA7-4D98-4100-85C1-7993B2029AD3}"/>
              </a:ext>
            </a:extLst>
          </p:cNvPr>
          <p:cNvSpPr txBox="1">
            <a:spLocks/>
          </p:cNvSpPr>
          <p:nvPr/>
        </p:nvSpPr>
        <p:spPr>
          <a:xfrm>
            <a:off x="1847651" y="1582562"/>
            <a:ext cx="8016849" cy="416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3200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3600" b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PermitSmarti Workflow/Task Lists</a:t>
            </a:r>
          </a:p>
          <a:p>
            <a:pPr>
              <a:defRPr/>
            </a:pPr>
            <a:r>
              <a:rPr lang="en-GB" sz="2400" b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(pre cursor) Integration of Vouchers into PermitSmarti</a:t>
            </a:r>
          </a:p>
          <a:p>
            <a:pPr>
              <a:defRPr/>
            </a:pPr>
            <a:r>
              <a:rPr lang="en-GB" sz="2400" b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PermitSmarti’s workflow is currently driven through emails</a:t>
            </a:r>
          </a:p>
          <a:p>
            <a:pPr>
              <a:defRPr/>
            </a:pPr>
            <a:r>
              <a:rPr lang="en-GB" sz="2400" b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Not efficient if Operator has high/peaks in volume</a:t>
            </a:r>
          </a:p>
          <a:p>
            <a:pPr>
              <a:defRPr/>
            </a:pPr>
            <a:r>
              <a:rPr lang="en-GB" sz="2400" b="1" dirty="0">
                <a:latin typeface="DINRoundOT" panose="020B0504020101020102"/>
                <a:ea typeface="Verdana" panose="020B0604030504040204" pitchFamily="34" charset="0"/>
                <a:cs typeface="Verdana" panose="020B0604030504040204" pitchFamily="34" charset="0"/>
              </a:rPr>
              <a:t>Introduction of workflow/task lists, consolidating workloads to specific users</a:t>
            </a:r>
          </a:p>
          <a:p>
            <a:pPr>
              <a:defRPr/>
            </a:pPr>
            <a:endParaRPr lang="en-GB" sz="3600" b="1" dirty="0"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2F60C-1B6A-4C0E-9736-F4272F2A5631}"/>
              </a:ext>
            </a:extLst>
          </p:cNvPr>
          <p:cNvSpPr/>
          <p:nvPr/>
        </p:nvSpPr>
        <p:spPr>
          <a:xfrm>
            <a:off x="2137190" y="813121"/>
            <a:ext cx="7248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Roadmap – Key Items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RoundOT" panose="020B050402010102010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335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neky\Desktop\Freelance Documents\FREELANCE WORK\Imperial\Slides\citysca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86115"/>
            <a:ext cx="12192000" cy="312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335325" y="5678120"/>
            <a:ext cx="2513678" cy="1010255"/>
            <a:chOff x="9335325" y="5678120"/>
            <a:chExt cx="2513678" cy="1010255"/>
          </a:xfrm>
        </p:grpSpPr>
        <p:pic>
          <p:nvPicPr>
            <p:cNvPr id="8" name="Picture 7" descr="ISO9001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325" y="5678120"/>
              <a:ext cx="995846" cy="45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9950" y="6321109"/>
              <a:ext cx="819053" cy="36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3248" y="6314047"/>
              <a:ext cx="1063468" cy="353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31723" y="5678120"/>
              <a:ext cx="456754" cy="457407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8AE6A8-FD21-4E90-ABA2-443896E143EC}"/>
              </a:ext>
            </a:extLst>
          </p:cNvPr>
          <p:cNvSpPr txBox="1"/>
          <p:nvPr/>
        </p:nvSpPr>
        <p:spPr>
          <a:xfrm>
            <a:off x="3344488" y="4058488"/>
            <a:ext cx="586497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Thank you</a:t>
            </a:r>
          </a:p>
        </p:txBody>
      </p:sp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801416F-6C2B-4F97-AD47-C91D2B7C3D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06" y="6307938"/>
            <a:ext cx="1147418" cy="30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4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40058-EC65-465E-B5BC-8959D4558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</a:rPr>
              <a:t>Logging calls with The Support Desk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95627-6FC6-4F6E-8A6F-FC59B7A5E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617" y="2398686"/>
            <a:ext cx="2060627" cy="20606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B39EBD-2215-4F1D-BB73-DDC550B0D71E}"/>
              </a:ext>
            </a:extLst>
          </p:cNvPr>
          <p:cNvSpPr txBox="1"/>
          <p:nvPr/>
        </p:nvSpPr>
        <p:spPr>
          <a:xfrm>
            <a:off x="1820530" y="2103171"/>
            <a:ext cx="56462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RoundOT" panose="020B0504020101020102"/>
                <a:ea typeface="+mn-ea"/>
                <a:cs typeface="+mn-cs"/>
              </a:rPr>
              <a:t>By Web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"/>
                <a:ea typeface="+mn-ea"/>
                <a:cs typeface="+mn-cs"/>
                <a:hlinkClick r:id="rId3"/>
              </a:rPr>
              <a:t>https://support.imperial.co.uk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DINRoundOT" panose="020B050402010102010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RoundOT" panose="020B0504020101020102"/>
                <a:ea typeface="+mn-ea"/>
                <a:cs typeface="+mn-cs"/>
              </a:rPr>
              <a:t>By Email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"/>
                <a:ea typeface="+mn-ea"/>
                <a:cs typeface="+mn-cs"/>
                <a:hlinkClick r:id="rId4"/>
              </a:rPr>
              <a:t>Support@imperial.co.uk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RoundOT" panose="020B0504020101020102"/>
                <a:ea typeface="+mn-ea"/>
                <a:cs typeface="+mn-cs"/>
              </a:rPr>
              <a:t>By Phone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RoundOT" panose="020B0504020101020102"/>
                <a:ea typeface="+mn-ea"/>
                <a:cs typeface="+mn-cs"/>
              </a:rPr>
              <a:t>0117 311 6688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RoundOT" panose="020B050402010102010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AF3A4C-F2F5-4563-84E5-A1A7A8206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73" y="2103171"/>
            <a:ext cx="507936" cy="5079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95F6F1-AAA1-4452-9A30-5A8A64C766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201" y="3139414"/>
            <a:ext cx="512108" cy="579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F96870-10B8-4819-B9F8-B07EF6BCAB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1201" y="4267272"/>
            <a:ext cx="384081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66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neky\Desktop\Freelance Documents\FREELANCE WORK\Imperial\Slides\citysca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86115"/>
            <a:ext cx="12192000" cy="312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C019B-7651-49E2-A264-C397A3C6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3850" y="5187949"/>
            <a:ext cx="9366250" cy="1522413"/>
          </a:xfrm>
        </p:spPr>
        <p:txBody>
          <a:bodyPr>
            <a:normAutofit/>
          </a:bodyPr>
          <a:lstStyle/>
          <a:p>
            <a:br>
              <a:rPr lang="en-GB" dirty="0"/>
            </a:br>
            <a:endParaRPr lang="en-GB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9335325" y="5678120"/>
            <a:ext cx="2513678" cy="1010255"/>
            <a:chOff x="9335325" y="5678120"/>
            <a:chExt cx="2513678" cy="1010255"/>
          </a:xfrm>
        </p:grpSpPr>
        <p:pic>
          <p:nvPicPr>
            <p:cNvPr id="8" name="Picture 7" descr="ISO9001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325" y="5678120"/>
              <a:ext cx="995846" cy="45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9950" y="6321109"/>
              <a:ext cx="819053" cy="36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3248" y="6314047"/>
              <a:ext cx="1063468" cy="353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31723" y="5678120"/>
              <a:ext cx="456754" cy="457407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8AE6A8-FD21-4E90-ABA2-443896E143EC}"/>
              </a:ext>
            </a:extLst>
          </p:cNvPr>
          <p:cNvSpPr txBox="1"/>
          <p:nvPr/>
        </p:nvSpPr>
        <p:spPr>
          <a:xfrm>
            <a:off x="3163513" y="3989969"/>
            <a:ext cx="5864973" cy="1106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Modaxo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Futura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Mandy Watson</a:t>
            </a:r>
          </a:p>
        </p:txBody>
      </p:sp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801416F-6C2B-4F97-AD47-C91D2B7C3D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06" y="6307938"/>
            <a:ext cx="1147418" cy="30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2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7A3E-9392-477B-9EA8-E8FA5D208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</a:t>
            </a:r>
            <a:r>
              <a:rPr lang="en-GB" b="1" dirty="0" err="1"/>
              <a:t>Modaxo</a:t>
            </a:r>
            <a:r>
              <a:rPr lang="en-GB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27CFD-9258-4B78-A9F8-2C1C2A659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buBlip>
                <a:blip r:embed="rId2"/>
              </a:buBlip>
              <a:defRPr/>
            </a:pPr>
            <a:r>
              <a:rPr lang="en-GB" sz="3200" dirty="0">
                <a:ea typeface="Calibri" panose="020F0502020204030204" pitchFamily="34" charset="0"/>
              </a:rPr>
              <a:t>A </a:t>
            </a:r>
            <a:r>
              <a:rPr lang="en-GB" sz="3200" b="0" i="0" dirty="0">
                <a:solidFill>
                  <a:srgbClr val="49464F"/>
                </a:solidFill>
                <a:effectLst/>
              </a:rPr>
              <a:t>global collective of technology companies passionate about changing the face of public transportation</a:t>
            </a:r>
          </a:p>
          <a:p>
            <a:pPr marL="800100" lvl="1" indent="-342900">
              <a:lnSpc>
                <a:spcPct val="115000"/>
              </a:lnSpc>
              <a:buBlip>
                <a:blip r:embed="rId2"/>
              </a:buBlip>
              <a:defRPr/>
            </a:pPr>
            <a:r>
              <a:rPr lang="en-GB" sz="2800" dirty="0">
                <a:solidFill>
                  <a:srgbClr val="49464F"/>
                </a:solidFill>
              </a:rPr>
              <a:t>2000 people, 35 offices, 21 countries</a:t>
            </a:r>
          </a:p>
          <a:p>
            <a:pPr marL="800100" lvl="1" indent="-342900">
              <a:lnSpc>
                <a:spcPct val="115000"/>
              </a:lnSpc>
              <a:buBlip>
                <a:blip r:embed="rId2"/>
              </a:buBlip>
              <a:defRPr/>
            </a:pPr>
            <a:r>
              <a:rPr lang="en-GB" sz="2800" dirty="0"/>
              <a:t>S</a:t>
            </a:r>
            <a:r>
              <a:rPr lang="en-GB" sz="2800" b="0" i="0" dirty="0">
                <a:solidFill>
                  <a:srgbClr val="57575B"/>
                </a:solidFill>
                <a:effectLst/>
              </a:rPr>
              <a:t>haring industry knowledge and market understandings to help drive new product innovation and services</a:t>
            </a:r>
            <a:endParaRPr lang="en-GB" sz="2800" dirty="0">
              <a:solidFill>
                <a:srgbClr val="49464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Calibri" panose="020F0502020204030204" pitchFamily="34" charset="0"/>
              <a:cs typeface="+mn-cs"/>
            </a:endParaRPr>
          </a:p>
          <a:p>
            <a:pPr algn="l"/>
            <a:endParaRPr lang="en-GB" b="0" i="0" dirty="0">
              <a:solidFill>
                <a:srgbClr val="49464F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98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FB74-744C-421D-81F1-BA58AC627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707"/>
            <a:ext cx="10515600" cy="121791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What does this mean for Imperial customers?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B32CB-D8D3-42E7-9D31-C1EEE3870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marR="0" lvl="1" indent="-3429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9464F"/>
                </a:solidFill>
                <a:effectLst/>
                <a:uLnTx/>
                <a:uFillTx/>
                <a:latin typeface="DINRoundOT" panose="020B0504020101020102" pitchFamily="34" charset="0"/>
                <a:ea typeface="+mn-ea"/>
                <a:cs typeface="+mn-cs"/>
              </a:rPr>
              <a:t>No change in day to day business</a:t>
            </a:r>
          </a:p>
          <a:p>
            <a:pPr marL="800100" marR="0" lvl="1" indent="-3429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/>
            </a:pPr>
            <a:r>
              <a:rPr lang="en-GB" sz="2800" dirty="0">
                <a:solidFill>
                  <a:srgbClr val="49464F"/>
                </a:solidFill>
              </a:rPr>
              <a:t>Product Roadmaps continue</a:t>
            </a:r>
          </a:p>
          <a:p>
            <a:pPr marL="800100" marR="0" lvl="1" indent="-3429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9464F"/>
                </a:solidFill>
                <a:effectLst/>
                <a:uLnTx/>
                <a:uFillTx/>
                <a:latin typeface="DINRoundOT" panose="020B0504020101020102" pitchFamily="34" charset="0"/>
                <a:ea typeface="+mn-ea"/>
                <a:cs typeface="+mn-cs"/>
              </a:rPr>
              <a:t>Future transport initiatives</a:t>
            </a:r>
          </a:p>
          <a:p>
            <a:pPr marL="1257300" lvl="2" indent="-342900">
              <a:lnSpc>
                <a:spcPct val="115000"/>
              </a:lnSpc>
              <a:buBlip>
                <a:blip r:embed="rId2"/>
              </a:buBlip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9464F"/>
                </a:solidFill>
                <a:effectLst/>
                <a:uLnTx/>
                <a:uFillTx/>
                <a:latin typeface="DINRoundOT" panose="020B0504020101020102" pitchFamily="34" charset="0"/>
                <a:ea typeface="+mn-ea"/>
                <a:cs typeface="+mn-cs"/>
              </a:rPr>
              <a:t>Working </a:t>
            </a:r>
            <a:r>
              <a:rPr lang="en-GB" sz="2400" dirty="0">
                <a:solidFill>
                  <a:srgbClr val="49464F"/>
                </a:solidFill>
              </a:rPr>
              <a:t>to improve the local transport experience.</a:t>
            </a:r>
          </a:p>
          <a:p>
            <a:pPr marL="1257300" lvl="2" indent="-342900">
              <a:lnSpc>
                <a:spcPct val="115000"/>
              </a:lnSpc>
              <a:buBlip>
                <a:blip r:embed="rId2"/>
              </a:buBlip>
              <a:defRPr/>
            </a:pPr>
            <a:r>
              <a:rPr lang="en-GB" sz="2400" dirty="0">
                <a:solidFill>
                  <a:srgbClr val="49464F"/>
                </a:solidFill>
              </a:rPr>
              <a:t> March and April 2021, Imperial and Trapeze Group hosted two roundtables with a variety of subject matter experts on the topic of post-Covid-19 air quality.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9464F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9464F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675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5C984-EE3A-4D78-9A42-BEEF2002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White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EFF11-AB76-488F-B1F6-B533F0ED1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857" y="2510339"/>
            <a:ext cx="5529943" cy="1652736"/>
          </a:xfrm>
        </p:spPr>
        <p:txBody>
          <a:bodyPr>
            <a:normAutofit/>
          </a:bodyPr>
          <a:lstStyle/>
          <a:p>
            <a:pPr marL="800100" lvl="1" indent="-342900" algn="ctr">
              <a:lnSpc>
                <a:spcPct val="115000"/>
              </a:lnSpc>
              <a:buBlip>
                <a:blip r:embed="rId2"/>
              </a:buBlip>
              <a:defRPr/>
            </a:pPr>
            <a:r>
              <a:rPr lang="en-GB" sz="3200" dirty="0"/>
              <a:t>Download: </a:t>
            </a:r>
            <a:r>
              <a:rPr lang="en-GB" sz="3200" dirty="0">
                <a:hlinkClick r:id="rId3"/>
              </a:rPr>
              <a:t>www.imperial.co.uk</a:t>
            </a:r>
            <a:r>
              <a:rPr lang="en-GB" sz="3200" dirty="0"/>
              <a:t> </a:t>
            </a:r>
          </a:p>
          <a:p>
            <a:pPr marL="800100" marR="0" lvl="1" indent="-3429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9464F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9464F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20C69-F294-4255-9A4C-E1267D308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499" y="1357400"/>
            <a:ext cx="3402864" cy="482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5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neky\Desktop\Freelance Documents\FREELANCE WORK\Imperial\Slides\citysca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86115"/>
            <a:ext cx="12192000" cy="312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C019B-7651-49E2-A264-C397A3C6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875" y="5314595"/>
            <a:ext cx="9366250" cy="60679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3100" dirty="0"/>
              <a:t>Mandy Watson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335325" y="5678120"/>
            <a:ext cx="2513678" cy="1010255"/>
            <a:chOff x="9335325" y="5678120"/>
            <a:chExt cx="2513678" cy="1010255"/>
          </a:xfrm>
        </p:grpSpPr>
        <p:pic>
          <p:nvPicPr>
            <p:cNvPr id="8" name="Picture 7" descr="ISO9001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325" y="5678120"/>
              <a:ext cx="995846" cy="45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9950" y="6321109"/>
              <a:ext cx="819053" cy="36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3248" y="6314047"/>
              <a:ext cx="1063468" cy="353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31723" y="5678120"/>
              <a:ext cx="456754" cy="457407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8AE6A8-FD21-4E90-ABA2-443896E143EC}"/>
              </a:ext>
            </a:extLst>
          </p:cNvPr>
          <p:cNvSpPr txBox="1"/>
          <p:nvPr/>
        </p:nvSpPr>
        <p:spPr>
          <a:xfrm>
            <a:off x="3344488" y="4058488"/>
            <a:ext cx="5864973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57575B"/>
                </a:solidFill>
                <a:latin typeface="Futura" pitchFamily="50" charset="0"/>
              </a:rPr>
              <a:t>Software Update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3sixty product Suite</a:t>
            </a:r>
          </a:p>
        </p:txBody>
      </p:sp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801416F-6C2B-4F97-AD47-C91D2B7C3D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06" y="6307938"/>
            <a:ext cx="1147418" cy="30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75342"/>
      </p:ext>
    </p:extLst>
  </p:cSld>
  <p:clrMapOvr>
    <a:masterClrMapping/>
  </p:clrMapOvr>
</p:sld>
</file>

<file path=ppt/theme/theme1.xml><?xml version="1.0" encoding="utf-8"?>
<a:theme xmlns:a="http://schemas.openxmlformats.org/drawingml/2006/main" name="Imperial main logo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mperial main logo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erial GDPR - are we ready presentation" id="{57FAF7D6-AB5E-4ACF-B88D-F980F615457A}" vid="{D84684BC-A227-4494-95BC-7A24A2FA6810}"/>
    </a:ext>
  </a:extLst>
</a:theme>
</file>

<file path=ppt/theme/theme3.xml><?xml version="1.0" encoding="utf-8"?>
<a:theme xmlns:a="http://schemas.openxmlformats.org/drawingml/2006/main" name="2_Imperial main logo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886</Words>
  <Application>Microsoft Office PowerPoint</Application>
  <PresentationFormat>Widescreen</PresentationFormat>
  <Paragraphs>242</Paragraphs>
  <Slides>39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DINRoundOT</vt:lpstr>
      <vt:lpstr>Futura</vt:lpstr>
      <vt:lpstr>Open Sans</vt:lpstr>
      <vt:lpstr>Verdana</vt:lpstr>
      <vt:lpstr>Imperial main logo powerpoint template</vt:lpstr>
      <vt:lpstr>1_Imperial main logo powerpoint template</vt:lpstr>
      <vt:lpstr>2_Imperial main logo powerpoint template</vt:lpstr>
      <vt:lpstr> </vt:lpstr>
      <vt:lpstr> </vt:lpstr>
      <vt:lpstr>Support Desk Team</vt:lpstr>
      <vt:lpstr>Logging calls with The Support Desk</vt:lpstr>
      <vt:lpstr> </vt:lpstr>
      <vt:lpstr>What is Modaxo?</vt:lpstr>
      <vt:lpstr>What does this mean for Imperial customers?</vt:lpstr>
      <vt:lpstr>White Paper</vt:lpstr>
      <vt:lpstr> Mandy Watson</vt:lpstr>
      <vt:lpstr>3sixty Web</vt:lpstr>
      <vt:lpstr>Where are we now</vt:lpstr>
      <vt:lpstr>Extra functionality</vt:lpstr>
      <vt:lpstr>Road Map</vt:lpstr>
      <vt:lpstr>Road Map highlights</vt:lpstr>
      <vt:lpstr>GoSmarti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Upgrade to facilitate changes</vt:lpstr>
      <vt:lpstr> Chris Tubby</vt:lpstr>
      <vt:lpstr>PermitSmarti Road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Parking &amp; Civil Enforcement Information Management System</dc:title>
  <dc:creator>Douglas Woodhouse</dc:creator>
  <cp:lastModifiedBy>Mandy Watson</cp:lastModifiedBy>
  <cp:revision>59</cp:revision>
  <dcterms:created xsi:type="dcterms:W3CDTF">2019-01-17T08:28:33Z</dcterms:created>
  <dcterms:modified xsi:type="dcterms:W3CDTF">2021-10-20T16:05:49Z</dcterms:modified>
</cp:coreProperties>
</file>