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7"/>
  </p:notesMasterIdLst>
  <p:handoutMasterIdLst>
    <p:handoutMasterId r:id="rId18"/>
  </p:handoutMasterIdLst>
  <p:sldIdLst>
    <p:sldId id="256" r:id="rId5"/>
    <p:sldId id="310" r:id="rId6"/>
    <p:sldId id="302" r:id="rId7"/>
    <p:sldId id="307" r:id="rId8"/>
    <p:sldId id="305" r:id="rId9"/>
    <p:sldId id="308" r:id="rId10"/>
    <p:sldId id="309" r:id="rId11"/>
    <p:sldId id="297" r:id="rId12"/>
    <p:sldId id="296" r:id="rId13"/>
    <p:sldId id="311" r:id="rId14"/>
    <p:sldId id="312" r:id="rId15"/>
    <p:sldId id="299" r:id="rId16"/>
  </p:sldIdLst>
  <p:sldSz cx="9144000" cy="6858000" type="screen4x3"/>
  <p:notesSz cx="6877050" cy="10002838"/>
  <p:defaultTextStyle>
    <a:defPPr>
      <a:defRPr lang="en-US"/>
    </a:defPPr>
    <a:lvl1pPr algn="l" rtl="0" eaLnBrk="0" fontAlgn="base" hangingPunct="0">
      <a:spcBef>
        <a:spcPct val="0"/>
      </a:spcBef>
      <a:spcAft>
        <a:spcPct val="0"/>
      </a:spcAft>
      <a:defRPr sz="24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bg1"/>
        </a:solidFill>
        <a:latin typeface="Arial" panose="020B0604020202020204" pitchFamily="34" charset="0"/>
        <a:ea typeface="+mn-ea"/>
        <a:cs typeface="+mn-cs"/>
      </a:defRPr>
    </a:lvl5pPr>
    <a:lvl6pPr marL="2286000" algn="l" defTabSz="914400" rtl="0" eaLnBrk="1" latinLnBrk="0" hangingPunct="1">
      <a:defRPr sz="2400" b="1" kern="1200">
        <a:solidFill>
          <a:schemeClr val="bg1"/>
        </a:solidFill>
        <a:latin typeface="Arial" panose="020B0604020202020204" pitchFamily="34" charset="0"/>
        <a:ea typeface="+mn-ea"/>
        <a:cs typeface="+mn-cs"/>
      </a:defRPr>
    </a:lvl6pPr>
    <a:lvl7pPr marL="2743200" algn="l" defTabSz="914400" rtl="0" eaLnBrk="1" latinLnBrk="0" hangingPunct="1">
      <a:defRPr sz="2400" b="1" kern="1200">
        <a:solidFill>
          <a:schemeClr val="bg1"/>
        </a:solidFill>
        <a:latin typeface="Arial" panose="020B0604020202020204" pitchFamily="34" charset="0"/>
        <a:ea typeface="+mn-ea"/>
        <a:cs typeface="+mn-cs"/>
      </a:defRPr>
    </a:lvl7pPr>
    <a:lvl8pPr marL="3200400" algn="l" defTabSz="914400" rtl="0" eaLnBrk="1" latinLnBrk="0" hangingPunct="1">
      <a:defRPr sz="2400" b="1" kern="1200">
        <a:solidFill>
          <a:schemeClr val="bg1"/>
        </a:solidFill>
        <a:latin typeface="Arial" panose="020B0604020202020204" pitchFamily="34" charset="0"/>
        <a:ea typeface="+mn-ea"/>
        <a:cs typeface="+mn-cs"/>
      </a:defRPr>
    </a:lvl8pPr>
    <a:lvl9pPr marL="3657600" algn="l" defTabSz="914400" rtl="0" eaLnBrk="1" latinLnBrk="0" hangingPunct="1">
      <a:defRPr sz="24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6699"/>
    <a:srgbClr val="003399"/>
    <a:srgbClr val="FF3300"/>
    <a:srgbClr val="CC0000"/>
    <a:srgbClr val="549CBA"/>
    <a:srgbClr val="4DA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87" autoAdjust="0"/>
    <p:restoredTop sz="81362" autoAdjust="0"/>
  </p:normalViewPr>
  <p:slideViewPr>
    <p:cSldViewPr>
      <p:cViewPr varScale="1">
        <p:scale>
          <a:sx n="60" d="100"/>
          <a:sy n="60"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18" y="2232"/>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BPA-RDS-01\Company\@GOVERNANCE\Council%20of%20Representatives\Chart%20in%20Microsoft%20PowerPoin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'Pie Chart'!$B$1</c:f>
              <c:strCache>
                <c:ptCount val="1"/>
                <c:pt idx="0">
                  <c:v>No. of Seats</c:v>
                </c:pt>
              </c:strCache>
            </c:strRef>
          </c:tx>
          <c:dLbls>
            <c:dLbl>
              <c:idx val="0"/>
              <c:layout>
                <c:manualLayout>
                  <c:x val="4.1180621110654542E-2"/>
                  <c:y val="-1.3510375226496252E-2"/>
                </c:manualLayout>
              </c:layout>
              <c:tx>
                <c:rich>
                  <a:bodyPr wrap="square" lIns="38100" tIns="19050" rIns="38100" bIns="19050" anchor="ctr">
                    <a:spAutoFit/>
                  </a:bodyPr>
                  <a:lstStyle/>
                  <a:p>
                    <a:pPr>
                      <a:defRPr>
                        <a:solidFill>
                          <a:srgbClr val="FF0000"/>
                        </a:solidFill>
                      </a:defRPr>
                    </a:pPr>
                    <a:r>
                      <a:rPr lang="en-US" dirty="0"/>
                      <a:t>Region/Country, </a:t>
                    </a:r>
                    <a:r>
                      <a:rPr lang="en-US" dirty="0" smtClean="0"/>
                      <a:t>12</a:t>
                    </a:r>
                    <a:endParaRPr lang="en-US"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78-49C1-AD8A-0FCBFA856C93}"/>
                </c:ext>
              </c:extLst>
            </c:dLbl>
            <c:dLbl>
              <c:idx val="1"/>
              <c:layout>
                <c:manualLayout>
                  <c:x val="5.6321979498683825E-2"/>
                  <c:y val="-2.7460433147118379E-2"/>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78-49C1-AD8A-0FCBFA856C93}"/>
                </c:ext>
              </c:extLst>
            </c:dLbl>
            <c:dLbl>
              <c:idx val="2"/>
              <c:layout>
                <c:manualLayout>
                  <c:x val="0.12253686201777669"/>
                  <c:y val="-5.1661224943134985E-2"/>
                </c:manualLayout>
              </c:layout>
              <c:showLegendKey val="0"/>
              <c:showVal val="1"/>
              <c:showCatName val="1"/>
              <c:showSerName val="0"/>
              <c:showPercent val="0"/>
              <c:showBubbleSize val="0"/>
              <c:extLst>
                <c:ext xmlns:c15="http://schemas.microsoft.com/office/drawing/2012/chart" uri="{CE6537A1-D6FC-4f65-9D91-7224C49458BB}">
                  <c15:layout>
                    <c:manualLayout>
                      <c:w val="0.24283035142468973"/>
                      <c:h val="7.9883415242211001E-2"/>
                    </c:manualLayout>
                  </c15:layout>
                </c:ext>
                <c:ext xmlns:c16="http://schemas.microsoft.com/office/drawing/2014/chart" uri="{C3380CC4-5D6E-409C-BE32-E72D297353CC}">
                  <c16:uniqueId val="{00000002-0578-49C1-AD8A-0FCBFA856C93}"/>
                </c:ext>
              </c:extLst>
            </c:dLbl>
            <c:dLbl>
              <c:idx val="3"/>
              <c:layout>
                <c:manualLayout>
                  <c:x val="0.18911571878620956"/>
                  <c:y val="8.0212259344862539E-3"/>
                </c:manualLayout>
              </c:layout>
              <c:tx>
                <c:rich>
                  <a:bodyPr wrap="square" lIns="38100" tIns="19050" rIns="38100" bIns="19050" anchor="ctr">
                    <a:spAutoFit/>
                  </a:bodyPr>
                  <a:lstStyle/>
                  <a:p>
                    <a:pPr>
                      <a:defRPr>
                        <a:solidFill>
                          <a:srgbClr val="FF0000"/>
                        </a:solidFill>
                      </a:defRPr>
                    </a:pPr>
                    <a:r>
                      <a:rPr lang="en-US" dirty="0"/>
                      <a:t>Equip,Manuf &amp; Serv, 2</a:t>
                    </a:r>
                  </a:p>
                </c:rich>
              </c:tx>
              <c:spPr>
                <a:noFill/>
                <a:ln>
                  <a:noFill/>
                </a:ln>
                <a:effectLst/>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78-49C1-AD8A-0FCBFA856C93}"/>
                </c:ext>
              </c:extLst>
            </c:dLbl>
            <c:dLbl>
              <c:idx val="4"/>
              <c:layout>
                <c:manualLayout>
                  <c:x val="6.9717847769029126E-3"/>
                  <c:y val="3.3759416436581792E-3"/>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78-49C1-AD8A-0FCBFA856C93}"/>
                </c:ext>
              </c:extLst>
            </c:dLbl>
            <c:dLbl>
              <c:idx val="5"/>
              <c:layout>
                <c:manualLayout>
                  <c:x val="-3.3572834645669292E-3"/>
                  <c:y val="-4.8017861403688179E-3"/>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78-49C1-AD8A-0FCBFA856C93}"/>
                </c:ext>
              </c:extLst>
            </c:dLbl>
            <c:dLbl>
              <c:idx val="6"/>
              <c:layout>
                <c:manualLayout>
                  <c:x val="-3.0844966664075314E-2"/>
                  <c:y val="-2.6121649828991888E-3"/>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78-49C1-AD8A-0FCBFA856C93}"/>
                </c:ext>
              </c:extLst>
            </c:dLbl>
            <c:dLbl>
              <c:idx val="7"/>
              <c:layout>
                <c:manualLayout>
                  <c:x val="-4.5614206545761468E-2"/>
                  <c:y val="-5.8492026046839517E-3"/>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78-49C1-AD8A-0FCBFA856C93}"/>
                </c:ext>
              </c:extLst>
            </c:dLbl>
            <c:dLbl>
              <c:idx val="8"/>
              <c:layout>
                <c:manualLayout>
                  <c:x val="-1.8527777777777782E-2"/>
                  <c:y val="-9.3451954869277713E-3"/>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78-49C1-AD8A-0FCBFA856C93}"/>
                </c:ext>
              </c:extLst>
            </c:dLbl>
            <c:dLbl>
              <c:idx val="9"/>
              <c:layout>
                <c:manualLayout>
                  <c:x val="-3.5989027464655779E-2"/>
                  <c:y val="-2.3240993848114008E-2"/>
                </c:manualLayout>
              </c:layout>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78-49C1-AD8A-0FCBFA856C93}"/>
                </c:ext>
              </c:extLst>
            </c:dLbl>
            <c:dLbl>
              <c:idx val="10"/>
              <c:layout>
                <c:manualLayout>
                  <c:x val="-2.6905949256342956E-2"/>
                  <c:y val="-1.35763711354262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78-49C1-AD8A-0FCBFA856C93}"/>
                </c:ext>
              </c:extLst>
            </c:dLbl>
            <c:dLbl>
              <c:idx val="11"/>
              <c:layout>
                <c:manualLayout>
                  <c:x val="-2.5360892388451442E-3"/>
                  <c:y val="2.512185976752906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78-49C1-AD8A-0FCBFA856C93}"/>
                </c:ext>
              </c:extLst>
            </c:dLbl>
            <c:dLbl>
              <c:idx val="12"/>
              <c:layout>
                <c:manualLayout>
                  <c:x val="-5.9393993240266688E-2"/>
                  <c:y val="1.4160031649810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78-49C1-AD8A-0FCBFA856C93}"/>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'Pie Chart'!$A$2:$A$14</c:f>
              <c:strCache>
                <c:ptCount val="13"/>
                <c:pt idx="0">
                  <c:v>Region/Country</c:v>
                </c:pt>
                <c:pt idx="1">
                  <c:v>Local Authority</c:v>
                </c:pt>
                <c:pt idx="2">
                  <c:v>Parking on Private Land</c:v>
                </c:pt>
                <c:pt idx="3">
                  <c:v>Equip,Manuf &amp; Serv</c:v>
                </c:pt>
                <c:pt idx="4">
                  <c:v>Structures /Asset Mgt</c:v>
                </c:pt>
                <c:pt idx="5">
                  <c:v>Enforcement Agents</c:v>
                </c:pt>
                <c:pt idx="6">
                  <c:v>Higher Education</c:v>
                </c:pt>
                <c:pt idx="7">
                  <c:v>Healthcare</c:v>
                </c:pt>
                <c:pt idx="8">
                  <c:v>Retail/Leisure</c:v>
                </c:pt>
                <c:pt idx="9">
                  <c:v>National Operators</c:v>
                </c:pt>
                <c:pt idx="10">
                  <c:v>Consultants</c:v>
                </c:pt>
                <c:pt idx="11">
                  <c:v>Individuals</c:v>
                </c:pt>
                <c:pt idx="12">
                  <c:v>Directly elected</c:v>
                </c:pt>
              </c:strCache>
            </c:strRef>
          </c:cat>
          <c:val>
            <c:numRef>
              <c:f>'Pie Chart'!$B$2:$B$14</c:f>
              <c:numCache>
                <c:formatCode>General</c:formatCode>
                <c:ptCount val="13"/>
                <c:pt idx="0">
                  <c:v>11</c:v>
                </c:pt>
                <c:pt idx="1">
                  <c:v>4</c:v>
                </c:pt>
                <c:pt idx="2">
                  <c:v>4</c:v>
                </c:pt>
                <c:pt idx="3">
                  <c:v>2</c:v>
                </c:pt>
                <c:pt idx="4">
                  <c:v>2</c:v>
                </c:pt>
                <c:pt idx="5">
                  <c:v>2</c:v>
                </c:pt>
                <c:pt idx="6">
                  <c:v>1</c:v>
                </c:pt>
                <c:pt idx="7">
                  <c:v>1</c:v>
                </c:pt>
                <c:pt idx="8">
                  <c:v>1</c:v>
                </c:pt>
                <c:pt idx="9">
                  <c:v>2</c:v>
                </c:pt>
                <c:pt idx="10">
                  <c:v>2</c:v>
                </c:pt>
                <c:pt idx="11">
                  <c:v>2</c:v>
                </c:pt>
                <c:pt idx="12">
                  <c:v>5</c:v>
                </c:pt>
              </c:numCache>
            </c:numRef>
          </c:val>
          <c:extLst>
            <c:ext xmlns:c16="http://schemas.microsoft.com/office/drawing/2014/chart" uri="{C3380CC4-5D6E-409C-BE32-E72D297353CC}">
              <c16:uniqueId val="{0000000D-0578-49C1-AD8A-0FCBFA856C93}"/>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81325" cy="498475"/>
          </a:xfrm>
          <a:prstGeom prst="rect">
            <a:avLst/>
          </a:prstGeom>
          <a:noFill/>
          <a:ln w="9525">
            <a:noFill/>
            <a:miter lim="800000"/>
            <a:headEnd/>
            <a:tailEnd/>
          </a:ln>
          <a:effectLst/>
        </p:spPr>
        <p:txBody>
          <a:bodyPr vert="horz" wrap="square" lIns="91672" tIns="45836" rIns="91672" bIns="45836" numCol="1" anchor="t" anchorCtr="0" compatLnSpc="1">
            <a:prstTxWarp prst="textNoShape">
              <a:avLst/>
            </a:prstTxWarp>
          </a:bodyPr>
          <a:lstStyle>
            <a:lvl1pPr eaLnBrk="1" hangingPunct="1">
              <a:defRPr sz="1200" b="0">
                <a:solidFill>
                  <a:schemeClr val="tx1"/>
                </a:solidFill>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95725" y="0"/>
            <a:ext cx="2981325" cy="498475"/>
          </a:xfrm>
          <a:prstGeom prst="rect">
            <a:avLst/>
          </a:prstGeom>
          <a:noFill/>
          <a:ln w="9525">
            <a:noFill/>
            <a:miter lim="800000"/>
            <a:headEnd/>
            <a:tailEnd/>
          </a:ln>
          <a:effectLst/>
        </p:spPr>
        <p:txBody>
          <a:bodyPr vert="horz" wrap="square" lIns="91672" tIns="45836" rIns="91672" bIns="45836"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9504363"/>
            <a:ext cx="2981325" cy="498475"/>
          </a:xfrm>
          <a:prstGeom prst="rect">
            <a:avLst/>
          </a:prstGeom>
          <a:noFill/>
          <a:ln w="9525">
            <a:noFill/>
            <a:miter lim="800000"/>
            <a:headEnd/>
            <a:tailEnd/>
          </a:ln>
          <a:effectLst/>
        </p:spPr>
        <p:txBody>
          <a:bodyPr vert="horz" wrap="square" lIns="91672" tIns="45836" rIns="91672" bIns="45836" numCol="1" anchor="b" anchorCtr="0" compatLnSpc="1">
            <a:prstTxWarp prst="textNoShape">
              <a:avLst/>
            </a:prstTxWarp>
          </a:bodyPr>
          <a:lstStyle>
            <a:lvl1pPr eaLnBrk="1" hangingPunct="1">
              <a:defRPr sz="1200" b="0">
                <a:solidFill>
                  <a:schemeClr val="tx1"/>
                </a:solidFill>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95725" y="9504363"/>
            <a:ext cx="2981325" cy="498475"/>
          </a:xfrm>
          <a:prstGeom prst="rect">
            <a:avLst/>
          </a:prstGeom>
          <a:noFill/>
          <a:ln w="9525">
            <a:noFill/>
            <a:miter lim="800000"/>
            <a:headEnd/>
            <a:tailEnd/>
          </a:ln>
          <a:effectLst/>
        </p:spPr>
        <p:txBody>
          <a:bodyPr vert="horz" wrap="square" lIns="91672" tIns="45836" rIns="91672" bIns="45836" numCol="1" anchor="b" anchorCtr="0" compatLnSpc="1">
            <a:prstTxWarp prst="textNoShape">
              <a:avLst/>
            </a:prstTxWarp>
          </a:bodyPr>
          <a:lstStyle>
            <a:lvl1pPr algn="r" eaLnBrk="1" hangingPunct="1">
              <a:defRPr sz="1200" b="0">
                <a:solidFill>
                  <a:schemeClr val="tx1"/>
                </a:solidFill>
              </a:defRPr>
            </a:lvl1pPr>
          </a:lstStyle>
          <a:p>
            <a:fld id="{7005BC57-F41D-4C70-983C-66D031D4AA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1325" cy="498475"/>
          </a:xfrm>
          <a:prstGeom prst="rect">
            <a:avLst/>
          </a:prstGeom>
          <a:noFill/>
          <a:ln w="9525">
            <a:noFill/>
            <a:miter lim="800000"/>
            <a:headEnd/>
            <a:tailEnd/>
          </a:ln>
          <a:effectLst/>
        </p:spPr>
        <p:txBody>
          <a:bodyPr vert="horz" wrap="square" lIns="91672" tIns="45836" rIns="91672" bIns="45836" numCol="1" anchor="t" anchorCtr="0" compatLnSpc="1">
            <a:prstTxWarp prst="textNoShape">
              <a:avLst/>
            </a:prstTxWarp>
          </a:bodyPr>
          <a:lstStyle>
            <a:lvl1pPr eaLnBrk="1" hangingPunct="1">
              <a:defRPr sz="1200" b="0">
                <a:solidFill>
                  <a:schemeClr val="tx1"/>
                </a:solidFill>
                <a:latin typeface="Arial" charset="0"/>
              </a:defRPr>
            </a:lvl1pPr>
          </a:lstStyle>
          <a:p>
            <a:pPr>
              <a:defRPr/>
            </a:pPr>
            <a:endParaRPr lang="en-US"/>
          </a:p>
        </p:txBody>
      </p:sp>
      <p:sp>
        <p:nvSpPr>
          <p:cNvPr id="13315" name="Rectangle 3"/>
          <p:cNvSpPr>
            <a:spLocks noGrp="1" noChangeArrowheads="1"/>
          </p:cNvSpPr>
          <p:nvPr>
            <p:ph type="dt" idx="1"/>
          </p:nvPr>
        </p:nvSpPr>
        <p:spPr bwMode="auto">
          <a:xfrm>
            <a:off x="3895725" y="0"/>
            <a:ext cx="2981325" cy="498475"/>
          </a:xfrm>
          <a:prstGeom prst="rect">
            <a:avLst/>
          </a:prstGeom>
          <a:noFill/>
          <a:ln w="9525">
            <a:noFill/>
            <a:miter lim="800000"/>
            <a:headEnd/>
            <a:tailEnd/>
          </a:ln>
          <a:effectLst/>
        </p:spPr>
        <p:txBody>
          <a:bodyPr vert="horz" wrap="square" lIns="91672" tIns="45836" rIns="91672" bIns="45836"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575" y="4751388"/>
            <a:ext cx="5041900" cy="4500562"/>
          </a:xfrm>
          <a:prstGeom prst="rect">
            <a:avLst/>
          </a:prstGeom>
          <a:noFill/>
          <a:ln w="9525">
            <a:noFill/>
            <a:miter lim="800000"/>
            <a:headEnd/>
            <a:tailEnd/>
          </a:ln>
          <a:effectLst/>
        </p:spPr>
        <p:txBody>
          <a:bodyPr vert="horz" wrap="square" lIns="91672" tIns="45836" rIns="91672" bIns="458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504363"/>
            <a:ext cx="2981325" cy="498475"/>
          </a:xfrm>
          <a:prstGeom prst="rect">
            <a:avLst/>
          </a:prstGeom>
          <a:noFill/>
          <a:ln w="9525">
            <a:noFill/>
            <a:miter lim="800000"/>
            <a:headEnd/>
            <a:tailEnd/>
          </a:ln>
          <a:effectLst/>
        </p:spPr>
        <p:txBody>
          <a:bodyPr vert="horz" wrap="square" lIns="91672" tIns="45836" rIns="91672" bIns="45836" numCol="1" anchor="b" anchorCtr="0" compatLnSpc="1">
            <a:prstTxWarp prst="textNoShape">
              <a:avLst/>
            </a:prstTxWarp>
          </a:bodyPr>
          <a:lstStyle>
            <a:lvl1pPr eaLnBrk="1" hangingPunct="1">
              <a:defRPr sz="1200" b="0">
                <a:solidFill>
                  <a:schemeClr val="tx1"/>
                </a:solidFill>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95725" y="9504363"/>
            <a:ext cx="2981325" cy="498475"/>
          </a:xfrm>
          <a:prstGeom prst="rect">
            <a:avLst/>
          </a:prstGeom>
          <a:noFill/>
          <a:ln w="9525">
            <a:noFill/>
            <a:miter lim="800000"/>
            <a:headEnd/>
            <a:tailEnd/>
          </a:ln>
          <a:effectLst/>
        </p:spPr>
        <p:txBody>
          <a:bodyPr vert="horz" wrap="square" lIns="91672" tIns="45836" rIns="91672" bIns="45836" numCol="1" anchor="b" anchorCtr="0" compatLnSpc="1">
            <a:prstTxWarp prst="textNoShape">
              <a:avLst/>
            </a:prstTxWarp>
          </a:bodyPr>
          <a:lstStyle>
            <a:lvl1pPr algn="r" eaLnBrk="1" hangingPunct="1">
              <a:defRPr sz="1200" b="0">
                <a:solidFill>
                  <a:schemeClr val="tx1"/>
                </a:solidFill>
              </a:defRPr>
            </a:lvl1pPr>
          </a:lstStyle>
          <a:p>
            <a:fld id="{26A9D7ED-9BED-403A-BA5B-3A15B3AF02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ritishparking.co.uk/Ev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nowyourparkingrights.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media@britishparking.co.u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amitab.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968CE-B32C-47B4-8A6B-AB66F9D0AF1D}" type="slidenum">
              <a:rPr lang="en-US" altLang="en-US"/>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smtClean="0">
                <a:latin typeface="Arial" panose="020B0604020202020204" pitchFamily="34" charset="0"/>
              </a:rPr>
              <a:t>The British Parking Association (BPA) is the largest professional association in Europe, with over 700 members, representing organisations in the parking and traffic management profession. </a:t>
            </a:r>
          </a:p>
          <a:p>
            <a:endParaRPr lang="en-GB" altLang="en-US" sz="1000" smtClean="0">
              <a:latin typeface="Arial" panose="020B0604020202020204" pitchFamily="34" charset="0"/>
            </a:endParaRPr>
          </a:p>
          <a:p>
            <a:r>
              <a:rPr lang="en-GB" altLang="en-US" sz="1000" smtClean="0">
                <a:latin typeface="Arial" panose="020B0604020202020204" pitchFamily="34" charset="0"/>
              </a:rPr>
              <a:t>The BPA aims to actively represent and promote the sector by advancing knowledge, raising standards and professionalism, and using its influence to deliver excellence for the benefit of all. </a:t>
            </a:r>
          </a:p>
          <a:p>
            <a:endParaRPr lang="en-GB"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000" dirty="0" smtClean="0"/>
              <a:t>The BPA aims to keep members informed about current developments in the profession via a number of different channels.</a:t>
            </a:r>
          </a:p>
          <a:p>
            <a:pPr>
              <a:defRPr/>
            </a:pPr>
            <a:endParaRPr lang="en-GB" altLang="en-US" sz="1000" dirty="0" smtClean="0"/>
          </a:p>
          <a:p>
            <a:pPr marL="171450" indent="-171450">
              <a:buFont typeface="Arial" panose="020B0604020202020204" pitchFamily="34" charset="0"/>
              <a:buChar char="•"/>
              <a:defRPr/>
            </a:pPr>
            <a:r>
              <a:rPr lang="en-GB" altLang="en-US" sz="1000" dirty="0" smtClean="0"/>
              <a:t>e-communications</a:t>
            </a:r>
            <a:endParaRPr lang="en-GB" altLang="en-US" sz="1000" dirty="0"/>
          </a:p>
          <a:p>
            <a:pPr marL="171450" indent="-171450">
              <a:buFont typeface="Arial" panose="020B0604020202020204" pitchFamily="34" charset="0"/>
              <a:buChar char="•"/>
              <a:defRPr/>
            </a:pPr>
            <a:r>
              <a:rPr lang="en-GB" altLang="en-US" sz="1000" dirty="0" smtClean="0"/>
              <a:t>Parking News</a:t>
            </a:r>
          </a:p>
          <a:p>
            <a:pPr marL="171450" indent="-171450">
              <a:buFont typeface="Arial" panose="020B0604020202020204" pitchFamily="34" charset="0"/>
              <a:buChar char="•"/>
              <a:defRPr/>
            </a:pPr>
            <a:r>
              <a:rPr lang="en-GB" altLang="en-US" sz="1000" dirty="0" smtClean="0"/>
              <a:t>Websites, online forums and social media</a:t>
            </a:r>
          </a:p>
          <a:p>
            <a:pPr marL="171450" indent="-171450">
              <a:buFont typeface="Arial" panose="020B0604020202020204" pitchFamily="34" charset="0"/>
              <a:buChar char="•"/>
              <a:defRPr/>
            </a:pPr>
            <a:r>
              <a:rPr lang="en-GB" altLang="en-US" sz="1000" dirty="0" smtClean="0"/>
              <a:t>Regional meetings and special interest groups</a:t>
            </a:r>
          </a:p>
          <a:p>
            <a:pPr marL="171450" indent="-171450">
              <a:buFont typeface="Arial" panose="020B0604020202020204" pitchFamily="34" charset="0"/>
              <a:buChar char="•"/>
              <a:defRPr/>
            </a:pPr>
            <a:r>
              <a:rPr lang="en-GB" altLang="en-US" sz="1000" dirty="0" smtClean="0"/>
              <a:t>Conferences and events</a:t>
            </a:r>
          </a:p>
          <a:p>
            <a:pPr>
              <a:defRPr/>
            </a:pPr>
            <a:endParaRPr lang="en-GB" altLang="en-US" sz="1000" dirty="0" smtClean="0"/>
          </a:p>
          <a:p>
            <a:pPr>
              <a:defRPr/>
            </a:pPr>
            <a:endParaRPr lang="en-GB"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579248C1-467C-4D9C-9738-3FE091F2CC68}" type="slidenum">
              <a:rPr lang="en-US" altLang="en-US" sz="1200" b="0">
                <a:solidFill>
                  <a:schemeClr val="tx1"/>
                </a:solidFill>
              </a:rPr>
              <a:pPr/>
              <a:t>10</a:t>
            </a:fld>
            <a:endParaRPr lang="en-US" altLang="en-US"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5A30FA66-57F1-4C47-9A0A-554257052FE3}" type="slidenum">
              <a:rPr lang="en-GB" altLang="en-US" sz="1200" b="0">
                <a:solidFill>
                  <a:schemeClr val="tx1"/>
                </a:solidFill>
              </a:rPr>
              <a:pPr/>
              <a:t>11</a:t>
            </a:fld>
            <a:endParaRPr lang="en-GB" altLang="en-US" sz="1200" b="0">
              <a:solidFill>
                <a:schemeClr val="tx1"/>
              </a:solidFill>
            </a:endParaRPr>
          </a:p>
        </p:txBody>
      </p:sp>
      <p:sp>
        <p:nvSpPr>
          <p:cNvPr id="26628" name="Notes Placeholder 2"/>
          <p:cNvSpPr txBox="1">
            <a:spLocks/>
          </p:cNvSpPr>
          <p:nvPr/>
        </p:nvSpPr>
        <p:spPr bwMode="auto">
          <a:xfrm>
            <a:off x="198438" y="4751388"/>
            <a:ext cx="64087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2" tIns="45836" rIns="91672" bIns="45836"/>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r>
              <a:rPr lang="en-US" altLang="en-US" sz="1000" b="0"/>
              <a:t>The BPA provides its members with a number of networking opportunities, knowledge sharing sessions at</a:t>
            </a:r>
            <a:r>
              <a:rPr lang="en-GB" altLang="en-US" sz="1000" b="0"/>
              <a:t> regular meetings and major events throughout the UK.</a:t>
            </a:r>
          </a:p>
          <a:p>
            <a:pPr eaLnBrk="1" hangingPunct="1"/>
            <a:endParaRPr lang="en-GB" altLang="en-US" sz="1000" b="0"/>
          </a:p>
          <a:p>
            <a:r>
              <a:rPr lang="en-GB" altLang="en-US" sz="1000" b="0">
                <a:solidFill>
                  <a:srgbClr val="000000"/>
                </a:solidFill>
              </a:rPr>
              <a:t>In the last year event success grew with…</a:t>
            </a:r>
          </a:p>
          <a:p>
            <a:pPr>
              <a:buFontTx/>
              <a:buChar char="•"/>
            </a:pPr>
            <a:r>
              <a:rPr lang="en-GB" altLang="en-US" sz="1000" b="0">
                <a:solidFill>
                  <a:srgbClr val="000000"/>
                </a:solidFill>
              </a:rPr>
              <a:t>Over 480 Members attending regional and special interest group meetings. The first round of regional and country meetings for 2015 are currently underway.</a:t>
            </a:r>
          </a:p>
          <a:p>
            <a:pPr>
              <a:buFontTx/>
              <a:buChar char="•"/>
            </a:pPr>
            <a:r>
              <a:rPr lang="en-GB" altLang="en-US" sz="1000" b="0">
                <a:solidFill>
                  <a:srgbClr val="000000"/>
                </a:solidFill>
              </a:rPr>
              <a:t>The successful launch of the Parkex Hub. A full seminar programme is being developed for this year’s event at NEC. </a:t>
            </a:r>
          </a:p>
          <a:p>
            <a:pPr>
              <a:buFontTx/>
              <a:buChar char="•"/>
            </a:pPr>
            <a:r>
              <a:rPr lang="en-GB" altLang="en-US" sz="1000" b="0">
                <a:solidFill>
                  <a:srgbClr val="000000"/>
                </a:solidFill>
              </a:rPr>
              <a:t>The highest turnout yet at the BPA Annual Conference. The 2015 conference is scheduled to take place on 6</a:t>
            </a:r>
            <a:r>
              <a:rPr lang="en-GB" altLang="en-US" sz="1000" b="0" baseline="30000">
                <a:solidFill>
                  <a:srgbClr val="000000"/>
                </a:solidFill>
              </a:rPr>
              <a:t>th</a:t>
            </a:r>
            <a:r>
              <a:rPr lang="en-GB" altLang="en-US" sz="1000" b="0">
                <a:solidFill>
                  <a:srgbClr val="000000"/>
                </a:solidFill>
              </a:rPr>
              <a:t> October, again at Central Hall Westminster</a:t>
            </a:r>
          </a:p>
          <a:p>
            <a:pPr>
              <a:buFontTx/>
              <a:buChar char="•"/>
            </a:pPr>
            <a:r>
              <a:rPr lang="en-GB" altLang="en-US" sz="1000" b="0">
                <a:solidFill>
                  <a:srgbClr val="000000"/>
                </a:solidFill>
              </a:rPr>
              <a:t>Another sold out Members’ Dinner event at Draper’s Hall. Save the date on 2</a:t>
            </a:r>
            <a:r>
              <a:rPr lang="en-GB" altLang="en-US" sz="1000" b="0" baseline="30000">
                <a:solidFill>
                  <a:srgbClr val="000000"/>
                </a:solidFill>
              </a:rPr>
              <a:t>nd</a:t>
            </a:r>
            <a:r>
              <a:rPr lang="en-GB" altLang="en-US" sz="1000" b="0">
                <a:solidFill>
                  <a:srgbClr val="000000"/>
                </a:solidFill>
              </a:rPr>
              <a:t> December for 2015 event.</a:t>
            </a:r>
          </a:p>
          <a:p>
            <a:pPr>
              <a:buFontTx/>
              <a:buChar char="•"/>
            </a:pPr>
            <a:r>
              <a:rPr lang="en-GB" altLang="en-US" sz="1000" b="0">
                <a:solidFill>
                  <a:srgbClr val="000000"/>
                </a:solidFill>
              </a:rPr>
              <a:t>Richard Burden MP is the host sponsor for the 2015 President’s Reception and a date has been secured – Monday 29</a:t>
            </a:r>
            <a:r>
              <a:rPr lang="en-GB" altLang="en-US" sz="1000" b="0" baseline="30000">
                <a:solidFill>
                  <a:srgbClr val="000000"/>
                </a:solidFill>
              </a:rPr>
              <a:t>th</a:t>
            </a:r>
            <a:r>
              <a:rPr lang="en-GB" altLang="en-US" sz="1000" b="0">
                <a:solidFill>
                  <a:srgbClr val="000000"/>
                </a:solidFill>
              </a:rPr>
              <a:t> June.</a:t>
            </a:r>
          </a:p>
          <a:p>
            <a:pPr>
              <a:buFontTx/>
              <a:buChar char="•"/>
            </a:pPr>
            <a:r>
              <a:rPr lang="en-GB" altLang="en-US" sz="1000" b="0">
                <a:solidFill>
                  <a:srgbClr val="000000"/>
                </a:solidFill>
              </a:rPr>
              <a:t>A number of dedicated Focus Groups</a:t>
            </a:r>
          </a:p>
          <a:p>
            <a:r>
              <a:rPr lang="en-GB" altLang="en-US" sz="1000" b="0"/>
              <a:t> </a:t>
            </a:r>
          </a:p>
          <a:p>
            <a:r>
              <a:rPr lang="en-GB" altLang="en-US" sz="1000" b="0"/>
              <a:t>For a full list of meetings and events, go to the website at </a:t>
            </a:r>
            <a:r>
              <a:rPr lang="en-GB" altLang="en-US" sz="1000" b="0" u="sng">
                <a:hlinkClick r:id="rId3"/>
              </a:rPr>
              <a:t>www.britishparking.co.uk/Events</a:t>
            </a:r>
            <a:r>
              <a:rPr lang="en-GB" altLang="en-US" sz="1000" b="0"/>
              <a:t>.</a:t>
            </a:r>
          </a:p>
          <a:p>
            <a:pPr eaLnBrk="1" hangingPunct="1"/>
            <a:endParaRPr lang="en-US" altLang="en-US" sz="1000" b="0">
              <a:solidFill>
                <a:srgbClr val="000000"/>
              </a:solidFill>
            </a:endParaRPr>
          </a:p>
          <a:p>
            <a:r>
              <a:rPr lang="en-GB" altLang="en-US" sz="1000" b="0">
                <a:solidFill>
                  <a:srgbClr val="000000"/>
                </a:solidFill>
              </a:rPr>
              <a:t>Online discussion forums on the BPA website</a:t>
            </a:r>
          </a:p>
          <a:p>
            <a:endParaRPr lang="en-GB" altLang="en-US" sz="1000" b="0">
              <a:solidFill>
                <a:srgbClr val="000000"/>
              </a:solidFill>
            </a:endParaRPr>
          </a:p>
          <a:p>
            <a:pPr eaLnBrk="1" hangingPunct="1"/>
            <a:endParaRPr lang="en-US" altLang="en-US" b="0"/>
          </a:p>
        </p:txBody>
      </p:sp>
      <p:sp>
        <p:nvSpPr>
          <p:cNvPr id="26629"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BPA events provide an opportunity to network, meet colleagues and make new connections as well as keeping up to date with all the very latest from professionals in the sector.</a:t>
            </a:r>
          </a:p>
          <a:p>
            <a:endParaRPr lang="en-GB" altLang="en-US" smtClean="0">
              <a:latin typeface="Arial" panose="020B0604020202020204" pitchFamily="34" charset="0"/>
            </a:endParaRPr>
          </a:p>
          <a:p>
            <a:r>
              <a:rPr lang="en-GB" altLang="en-US" smtClean="0">
                <a:latin typeface="Arial" panose="020B0604020202020204" pitchFamily="34" charset="0"/>
              </a:rPr>
              <a:t>Online discussion Forums such as LinkedIn and the BPA’s dedicated website Forums allow communication to continue outside of events and at a time to suit you.</a:t>
            </a:r>
          </a:p>
          <a:p>
            <a:endParaRPr lang="en-GB" altLang="en-US" smtClean="0">
              <a:latin typeface="Arial" panose="020B0604020202020204" pitchFamily="34" charset="0"/>
            </a:endParaRPr>
          </a:p>
          <a:p>
            <a:r>
              <a:rPr lang="en-GB" altLang="en-US" smtClean="0">
                <a:latin typeface="Arial" panose="020B0604020202020204" pitchFamily="34" charset="0"/>
              </a:rPr>
              <a:t>Visit www.britishparking.co.uk for more details.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67B93CB5-03B4-4988-8169-2A9B40391238}" type="slidenum">
              <a:rPr lang="en-US" altLang="en-US" sz="1200" b="0">
                <a:solidFill>
                  <a:schemeClr val="tx1"/>
                </a:solidFill>
              </a:rPr>
              <a:pPr/>
              <a:t>12</a:t>
            </a:fld>
            <a:endParaRPr lang="en-US" altLang="en-US"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B0EAB6-80AE-4A0B-96D2-287B67D81749}" type="slidenum">
              <a:rPr lang="en-GB" altLang="en-US">
                <a:solidFill>
                  <a:srgbClr val="000000"/>
                </a:solidFill>
              </a:rPr>
              <a:pPr>
                <a:spcBef>
                  <a:spcPct val="0"/>
                </a:spcBef>
              </a:pPr>
              <a:t>2</a:t>
            </a:fld>
            <a:endParaRPr lang="en-GB" altLang="en-US">
              <a:solidFill>
                <a:srgbClr val="000000"/>
              </a:solidFill>
            </a:endParaRPr>
          </a:p>
        </p:txBody>
      </p:sp>
      <p:sp>
        <p:nvSpPr>
          <p:cNvPr id="5" name="Content Placeholder 2"/>
          <p:cNvSpPr txBox="1">
            <a:spLocks noGrp="1"/>
          </p:cNvSpPr>
          <p:nvPr>
            <p:ph type="body" idx="1"/>
          </p:nvPr>
        </p:nvSpPr>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eaLnBrk="1" hangingPunct="1">
              <a:buFontTx/>
              <a:buNone/>
              <a:defRPr/>
            </a:pPr>
            <a:r>
              <a:rPr lang="en-US" sz="1000" kern="0" dirty="0" smtClean="0">
                <a:solidFill>
                  <a:schemeClr val="tx1"/>
                </a:solidFill>
                <a:latin typeface="Arial" panose="020B0604020202020204" pitchFamily="34" charset="0"/>
                <a:cs typeface="Arial" panose="020B0604020202020204" pitchFamily="34" charset="0"/>
              </a:rPr>
              <a:t>The association has developed a new governance structure (based on the structure of the parliamentary model) composed of:</a:t>
            </a:r>
          </a:p>
          <a:p>
            <a:pPr eaLnBrk="1" hangingPunct="1">
              <a:defRPr/>
            </a:pPr>
            <a:endParaRPr lang="en-US" sz="1000" b="1" kern="0" dirty="0">
              <a:solidFill>
                <a:schemeClr val="tx1"/>
              </a:solidFill>
              <a:latin typeface="Arial" panose="020B0604020202020204" pitchFamily="34" charset="0"/>
              <a:cs typeface="Arial" panose="020B0604020202020204" pitchFamily="34" charset="0"/>
            </a:endParaRPr>
          </a:p>
          <a:p>
            <a:pPr eaLnBrk="1" hangingPunct="1">
              <a:defRPr/>
            </a:pPr>
            <a:r>
              <a:rPr lang="en-US" sz="1000" b="1" kern="0" dirty="0" smtClean="0">
                <a:solidFill>
                  <a:schemeClr val="tx1"/>
                </a:solidFill>
                <a:latin typeface="Arial" panose="020B0604020202020204" pitchFamily="34" charset="0"/>
                <a:cs typeface="Arial" panose="020B0604020202020204" pitchFamily="34" charset="0"/>
              </a:rPr>
              <a:t>30 Council of Representatives (“MPs”)</a:t>
            </a:r>
            <a:r>
              <a:rPr lang="en-US" sz="1000" kern="0" dirty="0" smtClean="0">
                <a:solidFill>
                  <a:schemeClr val="tx1"/>
                </a:solidFill>
                <a:latin typeface="Arial" panose="020B0604020202020204" pitchFamily="34" charset="0"/>
                <a:cs typeface="Arial" panose="020B0604020202020204" pitchFamily="34" charset="0"/>
              </a:rPr>
              <a:t>– represents, debates, scrutinises, informs, influences and questions</a:t>
            </a:r>
            <a:endParaRPr lang="en-US" sz="1000" kern="0" dirty="0">
              <a:solidFill>
                <a:schemeClr val="tx1"/>
              </a:solidFill>
              <a:latin typeface="Arial" panose="020B0604020202020204" pitchFamily="34" charset="0"/>
              <a:cs typeface="Arial" panose="020B0604020202020204" pitchFamily="34" charset="0"/>
            </a:endParaRPr>
          </a:p>
          <a:p>
            <a:pPr eaLnBrk="1" hangingPunct="1">
              <a:defRPr/>
            </a:pPr>
            <a:r>
              <a:rPr lang="en-US" sz="1000" b="1" kern="0" dirty="0" smtClean="0">
                <a:solidFill>
                  <a:schemeClr val="tx1"/>
                </a:solidFill>
                <a:latin typeface="Arial" panose="020B0604020202020204" pitchFamily="34" charset="0"/>
                <a:cs typeface="Arial" panose="020B0604020202020204" pitchFamily="34" charset="0"/>
              </a:rPr>
              <a:t>9 Directors / BPA Board (“Cabinet”)</a:t>
            </a:r>
            <a:r>
              <a:rPr lang="en-US" sz="1000" kern="0" dirty="0" smtClean="0">
                <a:solidFill>
                  <a:schemeClr val="tx1"/>
                </a:solidFill>
                <a:latin typeface="Arial" panose="020B0604020202020204" pitchFamily="34" charset="0"/>
                <a:cs typeface="Arial" panose="020B0604020202020204" pitchFamily="34" charset="0"/>
              </a:rPr>
              <a:t>– Consults on and develops strategy, oversees the Management of the business, budgets, business plan and maintains legal responsibilities</a:t>
            </a:r>
          </a:p>
          <a:p>
            <a:pPr eaLnBrk="1" hangingPunct="1">
              <a:defRPr/>
            </a:pPr>
            <a:r>
              <a:rPr lang="en-US" sz="1000" b="1" kern="0" dirty="0" smtClean="0">
                <a:solidFill>
                  <a:schemeClr val="tx1"/>
                </a:solidFill>
                <a:latin typeface="Arial" panose="020B0604020202020204" pitchFamily="34" charset="0"/>
                <a:cs typeface="Arial" panose="020B0604020202020204" pitchFamily="34" charset="0"/>
              </a:rPr>
              <a:t>Staff Executive (“Civil Servants”) </a:t>
            </a:r>
            <a:r>
              <a:rPr lang="en-US" sz="1000" kern="0" dirty="0" smtClean="0">
                <a:solidFill>
                  <a:schemeClr val="tx1"/>
                </a:solidFill>
                <a:latin typeface="Arial" panose="020B0604020202020204" pitchFamily="34" charset="0"/>
                <a:cs typeface="Arial" panose="020B0604020202020204" pitchFamily="34" charset="0"/>
              </a:rPr>
              <a:t>– manages day to day business and progresses policy, strategy and reporting/communicating to members</a:t>
            </a:r>
          </a:p>
          <a:p>
            <a:pPr eaLnBrk="1" hangingPunct="1">
              <a:defRPr/>
            </a:pPr>
            <a:endParaRPr lang="en-US" sz="1000" kern="0" dirty="0">
              <a:solidFill>
                <a:schemeClr val="tx1"/>
              </a:solidFill>
              <a:latin typeface="Arial" panose="020B0604020202020204" pitchFamily="34" charset="0"/>
              <a:cs typeface="Arial" panose="020B0604020202020204" pitchFamily="34" charset="0"/>
            </a:endParaRPr>
          </a:p>
          <a:p>
            <a:pPr marL="0" indent="0" eaLnBrk="1" hangingPunct="1">
              <a:buFontTx/>
              <a:buNone/>
              <a:defRPr/>
            </a:pPr>
            <a:r>
              <a:rPr lang="en-US" sz="1000" i="1" kern="0" dirty="0" smtClean="0">
                <a:solidFill>
                  <a:schemeClr val="tx1"/>
                </a:solidFill>
                <a:latin typeface="Arial" panose="020B0604020202020204" pitchFamily="34" charset="0"/>
                <a:cs typeface="Arial" panose="020B0604020202020204" pitchFamily="34" charset="0"/>
              </a:rPr>
              <a:t>Note: All those in red writing are also electoral colleges (special interest and regional groups)</a:t>
            </a:r>
          </a:p>
          <a:p>
            <a:pPr eaLnBrk="1" hangingPunct="1">
              <a:defRPr/>
            </a:pPr>
            <a:endParaRPr lang="en-US" sz="1000" kern="0" dirty="0">
              <a:solidFill>
                <a:schemeClr val="tx1"/>
              </a:solidFill>
              <a:latin typeface="Arial" panose="020B0604020202020204" pitchFamily="34" charset="0"/>
              <a:cs typeface="Arial" panose="020B0604020202020204" pitchFamily="34" charset="0"/>
            </a:endParaRPr>
          </a:p>
          <a:p>
            <a:pPr marL="0" indent="0" eaLnBrk="1" hangingPunct="1">
              <a:buFontTx/>
              <a:buNone/>
              <a:defRPr/>
            </a:pPr>
            <a:r>
              <a:rPr lang="en-US" sz="1000" kern="0" dirty="0" smtClean="0">
                <a:solidFill>
                  <a:schemeClr val="tx1"/>
                </a:solidFill>
                <a:latin typeface="Arial" panose="020B0604020202020204" pitchFamily="34" charset="0"/>
                <a:cs typeface="Arial" panose="020B0604020202020204" pitchFamily="34" charset="0"/>
              </a:rPr>
              <a:t>The adopted structure seeks to empower members in directing the association and ensures that the association represents members and best practice across  the different sectors of the profession.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000" dirty="0" smtClean="0"/>
              <a:t>To achieve excellence in parking, the BPA has developed a 5 year strategy (2012 – 2017) targeting the following objectives-</a:t>
            </a:r>
          </a:p>
          <a:p>
            <a:pPr marL="171450" indent="-171450">
              <a:buFont typeface="Arial" panose="020B0604020202020204" pitchFamily="34" charset="0"/>
              <a:buChar char="•"/>
              <a:defRPr/>
            </a:pPr>
            <a:r>
              <a:rPr lang="en-GB" sz="1000" dirty="0" smtClean="0"/>
              <a:t>Putting the consumer at the heart of our thinking</a:t>
            </a:r>
          </a:p>
          <a:p>
            <a:pPr marL="171450" indent="-171450">
              <a:buFont typeface="Arial" panose="020B0604020202020204" pitchFamily="34" charset="0"/>
              <a:buChar char="•"/>
              <a:defRPr/>
            </a:pPr>
            <a:r>
              <a:rPr lang="en-GB" sz="1000" dirty="0" smtClean="0"/>
              <a:t>Developing our membership and delivering better value</a:t>
            </a:r>
          </a:p>
          <a:p>
            <a:pPr marL="171450" indent="-171450">
              <a:buFont typeface="Arial" panose="020B0604020202020204" pitchFamily="34" charset="0"/>
              <a:buChar char="•"/>
              <a:defRPr/>
            </a:pPr>
            <a:r>
              <a:rPr lang="en-GB" sz="1000" dirty="0" smtClean="0"/>
              <a:t>Informing and influencing Government</a:t>
            </a:r>
          </a:p>
          <a:p>
            <a:pPr marL="171450" indent="-171450">
              <a:buFont typeface="Arial" panose="020B0604020202020204" pitchFamily="34" charset="0"/>
              <a:buChar char="•"/>
              <a:defRPr/>
            </a:pPr>
            <a:r>
              <a:rPr lang="en-GB" sz="1000" dirty="0" smtClean="0"/>
              <a:t>Building a consensus with all stakeholders</a:t>
            </a:r>
          </a:p>
          <a:p>
            <a:pPr marL="171450" indent="-171450">
              <a:buFont typeface="Arial" panose="020B0604020202020204" pitchFamily="34" charset="0"/>
              <a:buChar char="•"/>
              <a:defRPr/>
            </a:pPr>
            <a:r>
              <a:rPr lang="en-GB" sz="1000" dirty="0" smtClean="0"/>
              <a:t>Promoting innovation, technology and sustainability</a:t>
            </a:r>
          </a:p>
          <a:p>
            <a:pPr marL="171450" indent="-171450">
              <a:buFont typeface="Arial" panose="020B0604020202020204" pitchFamily="34" charset="0"/>
              <a:buChar char="•"/>
              <a:defRPr/>
            </a:pPr>
            <a:r>
              <a:rPr lang="en-GB" sz="1000" dirty="0" smtClean="0"/>
              <a:t>Making parking a recognised profession</a:t>
            </a:r>
          </a:p>
          <a:p>
            <a:pPr>
              <a:defRPr/>
            </a:pPr>
            <a:endParaRPr lang="en-GB" sz="1000"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32B7F14C-32C7-41A1-8586-09585C6CF217}" type="slidenum">
              <a:rPr lang="en-US" altLang="en-US" sz="1200" b="0">
                <a:solidFill>
                  <a:schemeClr val="tx1"/>
                </a:solidFill>
              </a:rPr>
              <a:pPr/>
              <a:t>3</a:t>
            </a:fld>
            <a:endParaRPr lang="en-US" altLang="en-US"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17575" y="4751388"/>
            <a:ext cx="5041900" cy="4930775"/>
          </a:xfrm>
        </p:spPr>
        <p:txBody>
          <a:bodyPr/>
          <a:lstStyle/>
          <a:p>
            <a:pPr>
              <a:defRPr/>
            </a:pPr>
            <a:r>
              <a:rPr lang="en-GB" sz="1000" dirty="0"/>
              <a:t>The BPA’s Master Plans for Parking are launched at the President’s Reception each year.  Master Plans have become an established part of BPA work to inform and influence Government. They set out the Association’s view on how governments can assist in improving parking related legislation for the benefit of members and motorists. </a:t>
            </a:r>
            <a:endParaRPr lang="en-GB" sz="1000" dirty="0" smtClean="0"/>
          </a:p>
          <a:p>
            <a:pPr>
              <a:defRPr/>
            </a:pPr>
            <a:r>
              <a:rPr lang="en-GB" sz="1000" dirty="0"/>
              <a:t> </a:t>
            </a:r>
            <a:endParaRPr lang="en-GB" sz="1000" dirty="0" smtClean="0"/>
          </a:p>
          <a:p>
            <a:pPr>
              <a:defRPr/>
            </a:pPr>
            <a:r>
              <a:rPr lang="en-GB" sz="1000" dirty="0" smtClean="0"/>
              <a:t>Plans exist </a:t>
            </a:r>
            <a:r>
              <a:rPr lang="en-GB" sz="1000" dirty="0"/>
              <a:t>for the UK, Scotland and Wales </a:t>
            </a:r>
            <a:r>
              <a:rPr lang="en-GB" sz="1000" dirty="0" smtClean="0"/>
              <a:t>and a similar plan has been developed for Ireland in partnership with </a:t>
            </a:r>
            <a:r>
              <a:rPr lang="en-GB" sz="1000" dirty="0"/>
              <a:t>the Irish Parking </a:t>
            </a:r>
            <a:r>
              <a:rPr lang="en-GB" sz="1000" dirty="0" smtClean="0"/>
              <a:t>Association.</a:t>
            </a:r>
          </a:p>
          <a:p>
            <a:pPr>
              <a:defRPr/>
            </a:pPr>
            <a:endParaRPr lang="en-US" sz="1000" dirty="0"/>
          </a:p>
          <a:p>
            <a:pPr>
              <a:defRPr/>
            </a:pPr>
            <a:r>
              <a:rPr lang="en-US" sz="1000" dirty="0" smtClean="0"/>
              <a:t>The BPA is currently developing the 2015/16 Master Plan which will aim to:</a:t>
            </a:r>
          </a:p>
          <a:p>
            <a:pPr>
              <a:defRPr/>
            </a:pPr>
            <a:endParaRPr lang="en-US" sz="1000" dirty="0" smtClean="0"/>
          </a:p>
          <a:p>
            <a:pPr marL="171450" indent="-171450">
              <a:buFont typeface="Arial" panose="020B0604020202020204" pitchFamily="34" charset="0"/>
              <a:buChar char="•"/>
              <a:defRPr/>
            </a:pPr>
            <a:r>
              <a:rPr lang="en-GB" sz="1000" dirty="0" smtClean="0"/>
              <a:t>Promote </a:t>
            </a:r>
            <a:r>
              <a:rPr lang="en-GB" sz="1000" dirty="0"/>
              <a:t>Professionalism and </a:t>
            </a:r>
            <a:r>
              <a:rPr lang="en-GB" sz="1000" dirty="0" smtClean="0"/>
              <a:t>raise standards</a:t>
            </a:r>
            <a:endParaRPr lang="en-GB" sz="1000" dirty="0"/>
          </a:p>
          <a:p>
            <a:pPr marL="171450" indent="-171450">
              <a:buFont typeface="Arial" panose="020B0604020202020204" pitchFamily="34" charset="0"/>
              <a:buChar char="•"/>
              <a:defRPr/>
            </a:pPr>
            <a:r>
              <a:rPr lang="en-GB" sz="1000" dirty="0" smtClean="0"/>
              <a:t>Encourage responsible </a:t>
            </a:r>
            <a:r>
              <a:rPr lang="en-GB" sz="1000" dirty="0"/>
              <a:t>collection, recording and use of personal data </a:t>
            </a:r>
          </a:p>
          <a:p>
            <a:pPr marL="171450" indent="-171450">
              <a:buFont typeface="Arial" panose="020B0604020202020204" pitchFamily="34" charset="0"/>
              <a:buChar char="•"/>
              <a:defRPr/>
            </a:pPr>
            <a:r>
              <a:rPr lang="en-GB" sz="1000" dirty="0" smtClean="0"/>
              <a:t>Improve </a:t>
            </a:r>
            <a:r>
              <a:rPr lang="en-GB" sz="1000" dirty="0"/>
              <a:t>accessibility for people with additional mobility </a:t>
            </a:r>
            <a:r>
              <a:rPr lang="en-GB" sz="1000" dirty="0" smtClean="0"/>
              <a:t>needs</a:t>
            </a:r>
            <a:endParaRPr lang="en-GB" sz="1000" dirty="0"/>
          </a:p>
          <a:p>
            <a:pPr marL="171450" indent="-171450">
              <a:buFont typeface="Arial" panose="020B0604020202020204" pitchFamily="34" charset="0"/>
              <a:buChar char="•"/>
              <a:defRPr/>
            </a:pPr>
            <a:r>
              <a:rPr lang="en-GB" sz="1000" dirty="0" smtClean="0"/>
              <a:t>Improve </a:t>
            </a:r>
            <a:r>
              <a:rPr lang="en-GB" sz="1000" dirty="0"/>
              <a:t>Road Safety through better management of parking and </a:t>
            </a:r>
            <a:r>
              <a:rPr lang="en-GB" sz="1000" dirty="0" smtClean="0"/>
              <a:t>traffic</a:t>
            </a:r>
            <a:endParaRPr lang="en-GB" sz="1000" dirty="0"/>
          </a:p>
          <a:p>
            <a:pPr marL="171450" indent="-171450">
              <a:buFont typeface="Arial" panose="020B0604020202020204" pitchFamily="34" charset="0"/>
              <a:buChar char="•"/>
              <a:defRPr/>
            </a:pPr>
            <a:r>
              <a:rPr lang="en-GB" sz="1000" dirty="0" smtClean="0"/>
              <a:t>Deliver fair </a:t>
            </a:r>
            <a:r>
              <a:rPr lang="en-GB" sz="1000" dirty="0"/>
              <a:t>and transparent adjudication for everyone </a:t>
            </a:r>
          </a:p>
          <a:p>
            <a:pPr marL="171450" indent="-171450">
              <a:buFont typeface="Arial" panose="020B0604020202020204" pitchFamily="34" charset="0"/>
              <a:buChar char="•"/>
              <a:defRPr/>
            </a:pPr>
            <a:r>
              <a:rPr lang="en-GB" sz="1000" dirty="0" smtClean="0"/>
              <a:t>Encourage effective </a:t>
            </a:r>
            <a:r>
              <a:rPr lang="en-GB" sz="1000" dirty="0"/>
              <a:t>management of car park operations including structural safety and promotion of best practice </a:t>
            </a:r>
            <a:endParaRPr lang="en-GB" sz="1000" dirty="0" smtClean="0"/>
          </a:p>
          <a:p>
            <a:pPr>
              <a:defRPr/>
            </a:pPr>
            <a:endParaRPr lang="en-US" sz="1000" dirty="0" smtClean="0"/>
          </a:p>
          <a:p>
            <a:pPr>
              <a:defRPr/>
            </a:pPr>
            <a:r>
              <a:rPr lang="en-US" sz="1000" dirty="0" smtClean="0"/>
              <a:t>The BPA would like to receive members’ thoughts on what should be included in the 2015/16 Master Plan</a:t>
            </a:r>
          </a:p>
          <a:p>
            <a:pPr>
              <a:defRPr/>
            </a:pPr>
            <a:endParaRPr lang="en-US" sz="1000" dirty="0" smtClean="0"/>
          </a:p>
          <a:p>
            <a:pPr>
              <a:defRPr/>
            </a:pPr>
            <a:r>
              <a:rPr lang="en-US" sz="1000" dirty="0" smtClean="0"/>
              <a:t>Please send feedback to media@britishparking.co.uk by the end of March.</a:t>
            </a:r>
          </a:p>
          <a:p>
            <a:pPr>
              <a:defRPr/>
            </a:pPr>
            <a:endParaRPr lang="en-US" sz="1000" dirty="0" smtClean="0"/>
          </a:p>
          <a:p>
            <a:pPr>
              <a:defRPr/>
            </a:pPr>
            <a:endParaRPr lang="en-GB" sz="1100" dirty="0" smtClean="0"/>
          </a:p>
          <a:p>
            <a:pPr>
              <a:defRPr/>
            </a:pPr>
            <a:endParaRPr lang="en-GB"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5256AACE-C06B-459D-B525-32BFAA853146}" type="slidenum">
              <a:rPr lang="en-US" altLang="en-US" sz="1200" b="0">
                <a:solidFill>
                  <a:schemeClr val="tx1"/>
                </a:solidFill>
              </a:rPr>
              <a:pPr/>
              <a:t>4</a:t>
            </a:fld>
            <a:endParaRPr lang="en-US" alt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917575" y="320675"/>
            <a:ext cx="5000625" cy="3751263"/>
          </a:xfrm>
          <a:ln/>
        </p:spPr>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CE1E7677-E474-4FBC-A007-66F4490D9328}" type="slidenum">
              <a:rPr lang="en-US" altLang="en-US" sz="1200" b="0">
                <a:solidFill>
                  <a:schemeClr val="tx1"/>
                </a:solidFill>
              </a:rPr>
              <a:pPr/>
              <a:t>5</a:t>
            </a:fld>
            <a:endParaRPr lang="en-US" altLang="en-US" sz="1200" b="0">
              <a:solidFill>
                <a:schemeClr val="tx1"/>
              </a:solidFill>
            </a:endParaRPr>
          </a:p>
        </p:txBody>
      </p:sp>
      <p:sp>
        <p:nvSpPr>
          <p:cNvPr id="5" name="Content Placeholder 6"/>
          <p:cNvSpPr>
            <a:spLocks noGrp="1"/>
          </p:cNvSpPr>
          <p:nvPr>
            <p:ph type="body" idx="1"/>
          </p:nvPr>
        </p:nvSpPr>
        <p:spPr>
          <a:xfrm>
            <a:off x="198438" y="4137025"/>
            <a:ext cx="6408737" cy="5721350"/>
          </a:xfrm>
        </p:spPr>
        <p:txBody>
          <a:bodyPr>
            <a:normAutofit/>
          </a:bodyPr>
          <a:lstStyle/>
          <a:p>
            <a:pPr>
              <a:defRPr/>
            </a:pPr>
            <a:r>
              <a:rPr lang="en-GB" sz="1000" b="1" dirty="0" smtClean="0"/>
              <a:t>Approved Operator Scheme</a:t>
            </a:r>
          </a:p>
          <a:p>
            <a:pPr>
              <a:defRPr/>
            </a:pPr>
            <a:r>
              <a:rPr lang="en-GB" sz="1000" dirty="0" smtClean="0"/>
              <a:t>The first and largest Accredited Trade Association for parking on private and unregulated land </a:t>
            </a:r>
          </a:p>
          <a:p>
            <a:pPr>
              <a:defRPr/>
            </a:pPr>
            <a:r>
              <a:rPr lang="en-GB" sz="1000" b="1" dirty="0" smtClean="0"/>
              <a:t/>
            </a:r>
            <a:br>
              <a:rPr lang="en-GB" sz="1000" b="1" dirty="0" smtClean="0"/>
            </a:br>
            <a:r>
              <a:rPr lang="en-GB" sz="1000" b="1" dirty="0" smtClean="0"/>
              <a:t>POPLA – The Independent Appeals Service</a:t>
            </a:r>
            <a:endParaRPr lang="en-GB" sz="1000" dirty="0" smtClean="0"/>
          </a:p>
          <a:p>
            <a:pPr>
              <a:defRPr/>
            </a:pPr>
            <a:r>
              <a:rPr lang="en-GB" sz="1000" dirty="0" smtClean="0"/>
              <a:t>Since inception, over 50,000 appeals have been assessed by POPLA – 49% have been found in favour of the motorist and 51% for the operator. The contract between the BPA and London Councils for the provision of POPLA ends on 30</a:t>
            </a:r>
            <a:r>
              <a:rPr lang="en-GB" sz="1000" baseline="30000" dirty="0" smtClean="0"/>
              <a:t>th</a:t>
            </a:r>
            <a:r>
              <a:rPr lang="en-GB" sz="1000" dirty="0" smtClean="0"/>
              <a:t> September 2015. The BPA has appointed the Ombudsman Services to provide dispute resolution services for POPLA from October 2015.</a:t>
            </a:r>
          </a:p>
          <a:p>
            <a:pPr>
              <a:defRPr/>
            </a:pPr>
            <a:endParaRPr lang="en-GB" sz="1000" dirty="0" smtClean="0"/>
          </a:p>
          <a:p>
            <a:pPr>
              <a:defRPr/>
            </a:pPr>
            <a:r>
              <a:rPr lang="en-GB" sz="1000" b="1" dirty="0" smtClean="0"/>
              <a:t>Park Mark - Safer Parking Scheme</a:t>
            </a:r>
          </a:p>
          <a:p>
            <a:pPr>
              <a:defRPr/>
            </a:pPr>
            <a:r>
              <a:rPr lang="en-GB" sz="1000" dirty="0" smtClean="0"/>
              <a:t>Aims to reduce crime and improve sense of security in car parks.  1 in 4 of all UK car parks (almost  5000) have the Park Mark. The BPA is </a:t>
            </a:r>
            <a:r>
              <a:rPr lang="en-GB" sz="1000" dirty="0"/>
              <a:t>also launching new brand guidelines and </a:t>
            </a:r>
            <a:r>
              <a:rPr lang="en-GB" sz="1000" dirty="0" smtClean="0"/>
              <a:t>running a workshop on 29</a:t>
            </a:r>
            <a:r>
              <a:rPr lang="en-GB" sz="1000" baseline="30000" dirty="0" smtClean="0"/>
              <a:t>th</a:t>
            </a:r>
            <a:r>
              <a:rPr lang="en-GB" sz="1000" dirty="0" smtClean="0"/>
              <a:t> April in London to </a:t>
            </a:r>
            <a:r>
              <a:rPr lang="en-GB" sz="1000" dirty="0"/>
              <a:t>assist award holders </a:t>
            </a:r>
            <a:r>
              <a:rPr lang="en-GB" sz="1000" dirty="0" smtClean="0"/>
              <a:t>to promote </a:t>
            </a:r>
            <a:r>
              <a:rPr lang="en-GB" sz="1000" dirty="0"/>
              <a:t>the scheme</a:t>
            </a:r>
            <a:r>
              <a:rPr lang="en-GB" sz="1000" dirty="0" smtClean="0"/>
              <a:t>. For more details contact media@britishparking.co.uk</a:t>
            </a:r>
            <a:br>
              <a:rPr lang="en-GB" sz="1000" dirty="0" smtClean="0"/>
            </a:br>
            <a:endParaRPr lang="en-GB" sz="1000" dirty="0"/>
          </a:p>
          <a:p>
            <a:pPr marL="0" lvl="1">
              <a:defRPr/>
            </a:pPr>
            <a:r>
              <a:rPr lang="en-GB" sz="1000" b="1" dirty="0" smtClean="0"/>
              <a:t>Model Contract</a:t>
            </a:r>
          </a:p>
          <a:p>
            <a:pPr marL="0" lvl="1">
              <a:defRPr/>
            </a:pPr>
            <a:r>
              <a:rPr lang="en-GB" sz="1000" dirty="0" smtClean="0"/>
              <a:t>Designed for organisations that appoint service providers to manage their parking and associated services. The  Model Contract is endorsed by the Transport Select Committee and included in the Statutory Guidance.</a:t>
            </a:r>
            <a:br>
              <a:rPr lang="en-GB" sz="1000" dirty="0" smtClean="0"/>
            </a:br>
            <a:endParaRPr lang="en-GB" sz="1000" dirty="0" smtClean="0"/>
          </a:p>
          <a:p>
            <a:pPr marL="0" lvl="2">
              <a:defRPr/>
            </a:pPr>
            <a:r>
              <a:rPr lang="en-US" sz="1000" b="1" dirty="0" smtClean="0"/>
              <a:t>Know Your Parking Rights</a:t>
            </a:r>
          </a:p>
          <a:p>
            <a:pPr>
              <a:defRPr/>
            </a:pPr>
            <a:r>
              <a:rPr lang="en-GB" sz="1000" dirty="0"/>
              <a:t>The campaign  was launched by Ashley Bijster on 25th November and aims to help motorists by providing a comprehensive and trusted resource so they can better understand parking restrictions as well as clear advice about what do to do if receiving a parking ticket, signs to look out for and other useful facts about the appeals processes available, helping them to save time and money</a:t>
            </a:r>
            <a:r>
              <a:rPr lang="en-GB" sz="1000" dirty="0" smtClean="0"/>
              <a:t>. The </a:t>
            </a:r>
            <a:r>
              <a:rPr lang="en-GB" sz="1000" dirty="0"/>
              <a:t>new website has now been launched and can be found at </a:t>
            </a:r>
            <a:r>
              <a:rPr lang="en-GB" sz="1000" dirty="0">
                <a:hlinkClick r:id="rId3"/>
              </a:rPr>
              <a:t>www.knowyourparkingrights.org</a:t>
            </a:r>
            <a:r>
              <a:rPr lang="en-GB" sz="1000" dirty="0"/>
              <a:t>. </a:t>
            </a:r>
            <a:r>
              <a:rPr lang="en-GB" sz="1000" dirty="0" smtClean="0"/>
              <a:t> We </a:t>
            </a:r>
            <a:r>
              <a:rPr lang="en-GB" sz="1000" dirty="0"/>
              <a:t>would encourage you to publicise the website using the logo. Feedback on the content is also encouraged and should be sent to </a:t>
            </a:r>
            <a:r>
              <a:rPr lang="en-GB" sz="1000" dirty="0">
                <a:hlinkClick r:id="rId4"/>
              </a:rPr>
              <a:t>media@britishparking.co.uk</a:t>
            </a:r>
            <a:r>
              <a:rPr lang="en-GB" sz="1000" dirty="0" smtClean="0"/>
              <a:t>.</a:t>
            </a:r>
          </a:p>
          <a:p>
            <a:pPr>
              <a:defRPr/>
            </a:pPr>
            <a:endParaRPr lang="en-US" sz="1000" dirty="0"/>
          </a:p>
          <a:p>
            <a:pPr>
              <a:defRPr/>
            </a:pPr>
            <a:r>
              <a:rPr lang="en-US" sz="1000" b="1" dirty="0" smtClean="0"/>
              <a:t>Charters</a:t>
            </a:r>
          </a:p>
          <a:p>
            <a:pPr>
              <a:defRPr/>
            </a:pPr>
            <a:r>
              <a:rPr lang="en-GB" sz="1000" dirty="0" smtClean="0"/>
              <a:t>The are currently two charters (one for Healthcare and one for Higher education). The charters aim </a:t>
            </a:r>
            <a:r>
              <a:rPr lang="en-GB" sz="1000" dirty="0"/>
              <a:t>to strike the right balance between being fair to </a:t>
            </a:r>
            <a:r>
              <a:rPr lang="en-GB" sz="1000" dirty="0" smtClean="0"/>
              <a:t>patients / students</a:t>
            </a:r>
            <a:r>
              <a:rPr lang="en-GB" sz="1000" dirty="0"/>
              <a:t>, staff and visitors, ensuring facilities are managed effectively for the good of everyone</a:t>
            </a:r>
            <a:r>
              <a:rPr lang="en-GB" sz="1000" dirty="0" smtClean="0"/>
              <a:t>. The </a:t>
            </a:r>
            <a:r>
              <a:rPr lang="en-GB" sz="1000" dirty="0"/>
              <a:t>BPA are keen for </a:t>
            </a:r>
            <a:r>
              <a:rPr lang="en-GB" sz="1000" dirty="0" smtClean="0"/>
              <a:t>facilities managers and car park operators </a:t>
            </a:r>
            <a:r>
              <a:rPr lang="en-GB" sz="1000" dirty="0"/>
              <a:t>to recognise the importance of car parking policy in terms of the wider transport strategy and the need to manage traffic and parking in line with demand and environmental needs</a:t>
            </a:r>
            <a:r>
              <a:rPr lang="en-GB" sz="1000" dirty="0" smtClean="0"/>
              <a:t>. The BPA will review and improve Charters in 2015 as they become part of the criteria for organisations to achieve the Professionalism in Parking Award (PiPA)</a:t>
            </a:r>
            <a:endParaRPr lang="en-GB" sz="1600" dirty="0" smtClean="0"/>
          </a:p>
          <a:p>
            <a:pPr lvl="1">
              <a:defRPr/>
            </a:pPr>
            <a:endParaRPr lang="en-GB" sz="2000" dirty="0" smtClean="0"/>
          </a:p>
          <a:p>
            <a:pPr>
              <a:defRPr/>
            </a:pPr>
            <a:endParaRPr lang="en-GB" sz="2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342900" y="4751388"/>
            <a:ext cx="6119813" cy="5075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panose="020B0604020202020204" pitchFamily="34" charset="0"/>
              </a:rPr>
              <a:t>Over the last year the BPA </a:t>
            </a:r>
            <a:r>
              <a:rPr lang="en-GB" altLang="en-US" sz="1000" smtClean="0">
                <a:latin typeface="Arial" panose="020B0604020202020204" pitchFamily="34" charset="0"/>
              </a:rPr>
              <a:t>secured important concessions in proposals to ban local authority camera enforcement in England, assisted the Ministry of Justice to develop fairer rules and fees for bailiffs in England and Wales and collaborated with the Department for Transport on the UK traffic signs review and the emerging draft Traffic Signs Regulations and General Directions 2015.</a:t>
            </a:r>
          </a:p>
          <a:p>
            <a:r>
              <a:rPr lang="en-GB" altLang="en-US" sz="1000" smtClean="0">
                <a:latin typeface="Arial" panose="020B0604020202020204" pitchFamily="34" charset="0"/>
              </a:rPr>
              <a:t/>
            </a:r>
            <a:br>
              <a:rPr lang="en-GB" altLang="en-US" sz="1000" smtClean="0">
                <a:latin typeface="Arial" panose="020B0604020202020204" pitchFamily="34" charset="0"/>
              </a:rPr>
            </a:br>
            <a:r>
              <a:rPr lang="en-GB" altLang="en-US" sz="1000" smtClean="0">
                <a:latin typeface="Arial" panose="020B0604020202020204" pitchFamily="34" charset="0"/>
              </a:rPr>
              <a:t>The BPA have recently responded to the Royal Mint Technical consultation for the specification of the £1 coin, as well as the Healthcare Travel costs Scheme (Wales), Welsh Transport Plan 2015, and the Department of Health Transport management and car parking - Identifying best practise in NHS car parks.</a:t>
            </a:r>
            <a:br>
              <a:rPr lang="en-GB" altLang="en-US" sz="1000" smtClean="0">
                <a:latin typeface="Arial" panose="020B0604020202020204" pitchFamily="34" charset="0"/>
              </a:rPr>
            </a:br>
            <a:endParaRPr lang="en-GB" altLang="en-US" sz="1000" smtClean="0">
              <a:latin typeface="Arial" panose="020B0604020202020204" pitchFamily="34" charset="0"/>
            </a:endParaRPr>
          </a:p>
          <a:p>
            <a:r>
              <a:rPr lang="en-GB" altLang="en-US" sz="1000" smtClean="0">
                <a:latin typeface="Arial" panose="020B0604020202020204" pitchFamily="34" charset="0"/>
              </a:rPr>
              <a:t>Currently the BPA is drafting responses for The TfL Streetscape design, and DfT’s consultation on rail penalty fares.</a:t>
            </a:r>
          </a:p>
          <a:p>
            <a:pPr eaLnBrk="1" hangingPunct="1"/>
            <a:endParaRPr lang="en-US" altLang="en-US" sz="1000" smtClean="0">
              <a:latin typeface="Arial" panose="020B0604020202020204" pitchFamily="34" charset="0"/>
            </a:endParaRPr>
          </a:p>
          <a:p>
            <a:pPr eaLnBrk="1" hangingPunct="1"/>
            <a:r>
              <a:rPr lang="en-US" altLang="en-US" sz="1000" b="1" smtClean="0">
                <a:solidFill>
                  <a:srgbClr val="FF0000"/>
                </a:solidFill>
                <a:latin typeface="Arial" panose="020B0604020202020204" pitchFamily="34" charset="0"/>
              </a:rPr>
              <a:t>The governments local authority parking reforms – Deregulation Bill</a:t>
            </a:r>
            <a:br>
              <a:rPr lang="en-US" altLang="en-US" sz="1000" b="1" smtClean="0">
                <a:solidFill>
                  <a:srgbClr val="FF0000"/>
                </a:solidFill>
                <a:latin typeface="Arial" panose="020B0604020202020204" pitchFamily="34" charset="0"/>
              </a:rPr>
            </a:br>
            <a:r>
              <a:rPr lang="en-US" altLang="en-US" sz="1000" smtClean="0">
                <a:solidFill>
                  <a:srgbClr val="FF0000"/>
                </a:solidFill>
                <a:latin typeface="Arial" panose="020B0604020202020204" pitchFamily="34" charset="0"/>
              </a:rPr>
              <a:t>The BPA lobbied government on members behalf, strongly opposing the complete ban of CCTV. </a:t>
            </a:r>
            <a:r>
              <a:rPr lang="en-GB" altLang="en-US" sz="1000" smtClean="0">
                <a:latin typeface="Arial" panose="020B0604020202020204" pitchFamily="34" charset="0"/>
              </a:rPr>
              <a:t>The BPA collaborated with London Councils and LGA, campaigning strongly for exemptions at </a:t>
            </a:r>
            <a:r>
              <a:rPr lang="en-GB" altLang="en-US" sz="1800" smtClean="0">
                <a:solidFill>
                  <a:srgbClr val="036699"/>
                </a:solidFill>
                <a:latin typeface="Arial" panose="020B0604020202020204" pitchFamily="34" charset="0"/>
              </a:rPr>
              <a:t>school clearways, bus stops and stands, bus lanes and red routes, which are now embedded into regulations. </a:t>
            </a:r>
            <a:br>
              <a:rPr lang="en-GB" altLang="en-US" sz="1800" smtClean="0">
                <a:solidFill>
                  <a:srgbClr val="036699"/>
                </a:solidFill>
                <a:latin typeface="Arial" panose="020B0604020202020204" pitchFamily="34" charset="0"/>
              </a:rPr>
            </a:br>
            <a:endParaRPr lang="en-US" altLang="en-US" sz="1000" smtClean="0">
              <a:latin typeface="Arial" panose="020B0604020202020204" pitchFamily="34" charset="0"/>
            </a:endParaRPr>
          </a:p>
          <a:p>
            <a:r>
              <a:rPr lang="en-GB" altLang="en-US" sz="1000" b="1" smtClean="0">
                <a:latin typeface="Arial" panose="020B0604020202020204" pitchFamily="34" charset="0"/>
              </a:rPr>
              <a:t>Private Parking legislation changes/lobbying</a:t>
            </a:r>
            <a:endParaRPr lang="en-GB" altLang="en-US" sz="1000" smtClean="0">
              <a:latin typeface="Arial" panose="020B0604020202020204" pitchFamily="34" charset="0"/>
            </a:endParaRPr>
          </a:p>
          <a:p>
            <a:r>
              <a:rPr lang="en-GB" altLang="en-US" sz="1000" smtClean="0">
                <a:latin typeface="Arial" panose="020B0604020202020204" pitchFamily="34" charset="0"/>
              </a:rPr>
              <a:t>The result of the forthcoming High Court of Appeal case – Parking Eye .v. Beavis – should bring much needed clarity to the sector on the subject of Genuine Pre-Estimate of Loss. The BPA continue to lobby for legislation to introduce Keeper Liability and an Independent Appeals Service to Scotland and Northern Ireland. The newly announced EU requirements for Alternative Dispute Resolution may accelerate this.</a:t>
            </a:r>
          </a:p>
          <a:p>
            <a:endParaRPr lang="en-GB" altLang="en-US" sz="1000" b="1" smtClean="0">
              <a:latin typeface="Arial" panose="020B0604020202020204" pitchFamily="34" charset="0"/>
            </a:endParaRPr>
          </a:p>
          <a:p>
            <a:pPr eaLnBrk="1" hangingPunct="1"/>
            <a:r>
              <a:rPr lang="en-US" altLang="en-US" sz="1000" smtClean="0">
                <a:latin typeface="Arial" panose="020B0604020202020204" pitchFamily="34" charset="0"/>
              </a:rPr>
              <a:t>These activities help the BPA raise the profile and reputation of its members, continuously communicating the views of the profession.</a:t>
            </a:r>
          </a:p>
          <a:p>
            <a:r>
              <a:rPr lang="en-GB" altLang="en-US" sz="1000" smtClean="0">
                <a:latin typeface="Arial" panose="020B0604020202020204" pitchFamily="34" charset="0"/>
              </a:rPr>
              <a:t> </a:t>
            </a:r>
          </a:p>
          <a:p>
            <a:endParaRPr lang="en-GB"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2CD5F87F-B786-4B7A-A5B0-21A7315D79D4}" type="slidenum">
              <a:rPr lang="en-GB" altLang="en-US" sz="1200" b="0">
                <a:solidFill>
                  <a:schemeClr val="tx1"/>
                </a:solidFill>
              </a:rPr>
              <a:pPr/>
              <a:t>6</a:t>
            </a:fld>
            <a:endParaRPr lang="en-GB" altLang="en-U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fld id="{B7DD1391-7679-4EE1-8DCB-EF0625310416}" type="slidenum">
              <a:rPr lang="en-GB" altLang="en-US" sz="1200" b="0">
                <a:solidFill>
                  <a:schemeClr val="tx1"/>
                </a:solidFill>
              </a:rPr>
              <a:pPr/>
              <a:t>7</a:t>
            </a:fld>
            <a:endParaRPr lang="en-GB" altLang="en-US" sz="1200" b="0">
              <a:solidFill>
                <a:schemeClr val="tx1"/>
              </a:solidFill>
            </a:endParaRPr>
          </a:p>
        </p:txBody>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b="1" smtClean="0">
                <a:latin typeface="Arial" panose="020B0604020202020204" pitchFamily="34" charset="0"/>
              </a:rPr>
              <a:t>Parking in the media</a:t>
            </a:r>
            <a:endParaRPr lang="en-GB" altLang="en-US" sz="1000" smtClean="0">
              <a:latin typeface="Arial" panose="020B0604020202020204" pitchFamily="34" charset="0"/>
            </a:endParaRPr>
          </a:p>
          <a:p>
            <a:r>
              <a:rPr lang="en-GB" altLang="en-US" sz="1000" smtClean="0">
                <a:latin typeface="Arial" panose="020B0604020202020204" pitchFamily="34" charset="0"/>
              </a:rPr>
              <a:t>The BPA  have responded in the media to a number of recent issues: Chief Executive, Patrick Troy  has been interviewed on the recent ‘Dispatches’ Channel 4 programme and both Patrick and Kelvin Reynolds, have appeared on radio and TV in response to the RAC Foundation’s report on private parking charges.</a:t>
            </a:r>
          </a:p>
          <a:p>
            <a:r>
              <a:rPr lang="en-GB" altLang="en-US" sz="1000" smtClean="0">
                <a:latin typeface="Arial" panose="020B0604020202020204" pitchFamily="34" charset="0"/>
              </a:rPr>
              <a:t> </a:t>
            </a:r>
          </a:p>
          <a:p>
            <a:r>
              <a:rPr lang="en-GB" altLang="en-US" sz="1000" smtClean="0">
                <a:latin typeface="Arial" panose="020B0604020202020204" pitchFamily="34" charset="0"/>
              </a:rPr>
              <a:t>A new series of Parking Mad has recently been commissioned and will be aired by ITV. Producers aim to create a balanced series, showcasing life in the UK and the impact of parking and traffic management in different locations. Filming will take place between February and May with the series due to air around the end of the year.</a:t>
            </a:r>
          </a:p>
          <a:p>
            <a:r>
              <a:rPr lang="en-GB" altLang="en-US" sz="1000" smtClean="0">
                <a:latin typeface="Arial" panose="020B0604020202020204" pitchFamily="34" charset="0"/>
              </a:rPr>
              <a:t> </a:t>
            </a:r>
          </a:p>
          <a:p>
            <a:r>
              <a:rPr lang="en-GB" altLang="en-US" sz="1000" smtClean="0">
                <a:latin typeface="Arial" panose="020B0604020202020204" pitchFamily="34" charset="0"/>
              </a:rPr>
              <a:t>Producers have already started to contact people with a view to gathering information and content for the programme and have met with the BPA to discuss further.</a:t>
            </a:r>
          </a:p>
          <a:p>
            <a:endParaRPr lang="en-GB" altLang="en-US" sz="1000" smtClean="0">
              <a:latin typeface="Arial" panose="020B0604020202020204" pitchFamily="34" charset="0"/>
            </a:endParaRPr>
          </a:p>
          <a:p>
            <a:r>
              <a:rPr lang="en-GB" altLang="en-US" sz="1000" smtClean="0">
                <a:latin typeface="Arial" panose="020B0604020202020204" pitchFamily="34" charset="0"/>
              </a:rPr>
              <a:t>The BPA website blog has proved successful in generating page views and links to the site with on average 500 – 1000 views per post. In August, 2 posts in response to Daily Mail articles together gained over 7000 views. The ‘Monday Musing’ theme continues by focusing on a current topic intended to stimulate debate.     </a:t>
            </a:r>
            <a:br>
              <a:rPr lang="en-GB" altLang="en-US" sz="1000" smtClean="0">
                <a:latin typeface="Arial" panose="020B0604020202020204" pitchFamily="34" charset="0"/>
              </a:rPr>
            </a:br>
            <a:r>
              <a:rPr lang="en-GB" altLang="en-US" sz="1000" smtClean="0">
                <a:latin typeface="Arial" panose="020B0604020202020204" pitchFamily="34" charset="0"/>
              </a:rPr>
              <a:t>Guest blogging has been introduced and we have received a number of enquiries and submissions from members. </a:t>
            </a:r>
          </a:p>
          <a:p>
            <a:endParaRPr lang="en-GB" altLang="en-US" sz="1000" smtClean="0">
              <a:latin typeface="Arial" panose="020B0604020202020204" pitchFamily="34" charset="0"/>
            </a:endParaRPr>
          </a:p>
          <a:p>
            <a:r>
              <a:rPr lang="en-US" altLang="en-US" sz="1000" smtClean="0">
                <a:latin typeface="Arial" panose="020B0604020202020204" pitchFamily="34" charset="0"/>
              </a:rPr>
              <a:t>The BPA will continue to aim to change the public perception of parking, by commenting on current affairs and communicating messages to a wider audience. </a:t>
            </a:r>
            <a:endParaRPr lang="en-GB" altLang="en-US" sz="1000"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The BPA is keen to better understand our profession and aims to utilise any current research that exists whilst encouraging further study and research to develop a comprehensive picture of this diverse and challenging sector.</a:t>
            </a:r>
          </a:p>
          <a:p>
            <a:endParaRPr lang="en-US" altLang="en-US" smtClean="0">
              <a:latin typeface="Arial" panose="020B0604020202020204" pitchFamily="34" charset="0"/>
            </a:endParaRPr>
          </a:p>
          <a:p>
            <a:r>
              <a:rPr lang="en-GB" altLang="en-US" smtClean="0">
                <a:latin typeface="Arial" panose="020B0604020202020204" pitchFamily="34" charset="0"/>
              </a:rPr>
              <a:t>In 2005 we set up the John Heasman Bursary, created in order to encourage research in the parking and traffic management profession. </a:t>
            </a:r>
          </a:p>
          <a:p>
            <a:endParaRPr lang="en-GB" altLang="en-US" smtClean="0">
              <a:latin typeface="Arial" panose="020B0604020202020204" pitchFamily="34" charset="0"/>
            </a:endParaRPr>
          </a:p>
          <a:p>
            <a:r>
              <a:rPr lang="en-GB" altLang="en-US" smtClean="0">
                <a:latin typeface="Arial" panose="020B0604020202020204" pitchFamily="34" charset="0"/>
              </a:rPr>
              <a:t>The Ernest Davies Award for Advancing Parking Knowledge was set up in 1994 with the aim of "encouraging younger members to communicate both verbally and in writing on matters relating to any aspect of parking in its broadest sense". </a:t>
            </a:r>
          </a:p>
          <a:p>
            <a:endParaRPr lang="en-GB" altLang="en-US" sz="1000" b="1" smtClean="0">
              <a:latin typeface="Arial" panose="020B0604020202020204" pitchFamily="34" charset="0"/>
            </a:endParaRPr>
          </a:p>
          <a:p>
            <a:r>
              <a:rPr lang="en-GB" altLang="en-US" sz="1000" b="1" smtClean="0">
                <a:latin typeface="Arial" panose="020B0604020202020204" pitchFamily="34" charset="0"/>
              </a:rPr>
              <a:t>Researching the Research</a:t>
            </a:r>
            <a:r>
              <a:rPr lang="en-GB" altLang="en-US" sz="1000" smtClean="0">
                <a:latin typeface="Arial" panose="020B0604020202020204" pitchFamily="34" charset="0"/>
              </a:rPr>
              <a:t> </a:t>
            </a:r>
          </a:p>
          <a:p>
            <a:r>
              <a:rPr lang="en-GB" altLang="en-US" sz="1000" smtClean="0">
                <a:latin typeface="Arial" panose="020B0604020202020204" pitchFamily="34" charset="0"/>
              </a:rPr>
              <a:t>Adam Snow, a final year PhD student at Keele University, has been appointed to undertake a project to Research academic research and will submit his final report by 1st April. Adam’s brief is to provide a report which will identify gaps in knowledge and where further research would benefit the profession. He will also offer suggestions for potential funding sources so that we might approach other research organisations with a view to working with them collaboratively on projects.   </a:t>
            </a:r>
          </a:p>
          <a:p>
            <a:endParaRPr lang="en-GB" altLang="en-US" sz="1000"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1E94DB-AC00-4C90-A6DC-74B013A3E161}" type="slidenum">
              <a:rPr lang="en-GB" altLang="en-US">
                <a:solidFill>
                  <a:srgbClr val="000000"/>
                </a:solidFill>
              </a:rPr>
              <a:pPr>
                <a:spcBef>
                  <a:spcPct val="0"/>
                </a:spcBef>
              </a:pPr>
              <a:t>8</a:t>
            </a:fld>
            <a:endParaRPr lang="en-GB"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917575" y="4751388"/>
            <a:ext cx="5041900" cy="4786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smtClean="0">
                <a:latin typeface="Arial" panose="020B0604020202020204" pitchFamily="34" charset="0"/>
              </a:rPr>
              <a:t>As the recognised authority within the parking profession, the BPA represents, promotes and influences the best interests of the parking and traffic management sectors throughout the UK and Europe. </a:t>
            </a:r>
          </a:p>
          <a:p>
            <a:endParaRPr lang="en-GB" altLang="en-US" sz="1000" smtClean="0">
              <a:solidFill>
                <a:srgbClr val="036699"/>
              </a:solidFill>
              <a:latin typeface="Arial" panose="020B0604020202020204" pitchFamily="34" charset="0"/>
            </a:endParaRPr>
          </a:p>
          <a:p>
            <a:r>
              <a:rPr lang="en-GB" altLang="en-US" sz="1000" smtClean="0">
                <a:latin typeface="Arial" panose="020B0604020202020204" pitchFamily="34" charset="0"/>
              </a:rPr>
              <a:t>The BPA promotes and encourages professionalism within the membership to encourage awareness and uptake of organisational and individual professional development and increasing legitimacy within the profession.</a:t>
            </a:r>
          </a:p>
          <a:p>
            <a:pPr algn="ctr"/>
            <a:endParaRPr lang="en-US" altLang="en-US" sz="1000" smtClean="0">
              <a:latin typeface="Arial" panose="020B0604020202020204" pitchFamily="34" charset="0"/>
            </a:endParaRPr>
          </a:p>
          <a:p>
            <a:r>
              <a:rPr lang="en-GB" altLang="en-US" sz="1000" smtClean="0">
                <a:latin typeface="Arial" panose="020B0604020202020204" pitchFamily="34" charset="0"/>
              </a:rPr>
              <a:t>Currently there are over 700 members, equally split between the public and private sectors, 140 of these are members of the Approved Operator Scheme. There are also 99 individual members – individual membership recognizes individual's commitment to the parking profession and your continuous professional development</a:t>
            </a:r>
          </a:p>
          <a:p>
            <a:endParaRPr lang="en-US" altLang="en-US" sz="1000" smtClean="0">
              <a:latin typeface="Arial" panose="020B0604020202020204" pitchFamily="34" charset="0"/>
            </a:endParaRPr>
          </a:p>
          <a:p>
            <a:r>
              <a:rPr lang="en-US" altLang="en-US" sz="1000" b="1" smtClean="0">
                <a:latin typeface="Arial" panose="020B0604020202020204" pitchFamily="34" charset="0"/>
              </a:rPr>
              <a:t>WAMITAB</a:t>
            </a:r>
            <a:r>
              <a:rPr lang="en-US" altLang="en-US" sz="1000" smtClean="0">
                <a:latin typeface="Arial" panose="020B0604020202020204" pitchFamily="34" charset="0"/>
              </a:rPr>
              <a:t/>
            </a:r>
            <a:br>
              <a:rPr lang="en-US" altLang="en-US" sz="1000" smtClean="0">
                <a:latin typeface="Arial" panose="020B0604020202020204" pitchFamily="34" charset="0"/>
              </a:rPr>
            </a:br>
            <a:r>
              <a:rPr lang="en-GB" altLang="en-US" sz="1000" smtClean="0">
                <a:latin typeface="Arial" panose="020B0604020202020204" pitchFamily="34" charset="0"/>
              </a:rPr>
              <a:t>The BPA has launched flexible, up-to-date parking qualifications for both regulated and unregulated environments in partnership with </a:t>
            </a:r>
            <a:r>
              <a:rPr lang="en-GB" altLang="en-US" sz="1000" smtClean="0">
                <a:latin typeface="Arial" panose="020B0604020202020204" pitchFamily="34" charset="0"/>
                <a:hlinkClick r:id="rId3"/>
              </a:rPr>
              <a:t>WAMITAB</a:t>
            </a:r>
            <a:r>
              <a:rPr lang="en-GB" altLang="en-US" sz="1000" smtClean="0">
                <a:latin typeface="Arial" panose="020B0604020202020204" pitchFamily="34" charset="0"/>
              </a:rPr>
              <a:t>, the new awarding organisation for parking qualifications, which include: </a:t>
            </a:r>
          </a:p>
          <a:p>
            <a:r>
              <a:rPr lang="en-GB" altLang="en-US" sz="1000" smtClean="0">
                <a:latin typeface="Arial" panose="020B0604020202020204" pitchFamily="34" charset="0"/>
              </a:rPr>
              <a:t> Level 2 Award for Parking Enforcement Officers </a:t>
            </a:r>
          </a:p>
          <a:p>
            <a:r>
              <a:rPr lang="en-GB" altLang="en-US" sz="1000" smtClean="0">
                <a:latin typeface="Arial" panose="020B0604020202020204" pitchFamily="34" charset="0"/>
              </a:rPr>
              <a:t> Level 3 Award for Notice Processors </a:t>
            </a:r>
          </a:p>
          <a:p>
            <a:endParaRPr lang="en-GB" altLang="en-US" sz="1000" smtClean="0">
              <a:latin typeface="Arial" panose="020B0604020202020204" pitchFamily="34" charset="0"/>
            </a:endParaRPr>
          </a:p>
          <a:p>
            <a:r>
              <a:rPr lang="en-GB" altLang="en-US" sz="1000" b="1" smtClean="0">
                <a:latin typeface="Arial" panose="020B0604020202020204" pitchFamily="34" charset="0"/>
              </a:rPr>
              <a:t>PiPA</a:t>
            </a:r>
            <a:br>
              <a:rPr lang="en-GB" altLang="en-US" sz="1000" b="1" smtClean="0">
                <a:latin typeface="Arial" panose="020B0604020202020204" pitchFamily="34" charset="0"/>
              </a:rPr>
            </a:br>
            <a:r>
              <a:rPr lang="en-GB" altLang="en-US" sz="1000" smtClean="0">
                <a:latin typeface="Arial" panose="020B0604020202020204" pitchFamily="34" charset="0"/>
              </a:rPr>
              <a:t>PiPA is envisaged as a universal accreditation for all sectors of the parking profession. It will feature high-level principles known as the PiPA criteria, which will be applicable to all sectors. This new form of accreditation will serve as the benchmark for professional excellence in parking, helping to promote parking as a recognised profession.</a:t>
            </a:r>
            <a:endParaRPr lang="en-GB" altLang="en-US" sz="1000" b="1" smtClean="0">
              <a:latin typeface="Arial" panose="020B0604020202020204" pitchFamily="34" charset="0"/>
            </a:endParaRPr>
          </a:p>
          <a:p>
            <a:pPr algn="ctr"/>
            <a:endParaRPr lang="en-GB" altLang="en-US" sz="100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9300" indent="-287338">
              <a:spcBef>
                <a:spcPct val="30000"/>
              </a:spcBef>
              <a:defRPr sz="1200">
                <a:solidFill>
                  <a:schemeClr val="tx1"/>
                </a:solidFill>
                <a:latin typeface="Arial" panose="020B0604020202020204" pitchFamily="34" charset="0"/>
              </a:defRPr>
            </a:lvl2pPr>
            <a:lvl3pPr marL="1152525" indent="-230188">
              <a:spcBef>
                <a:spcPct val="30000"/>
              </a:spcBef>
              <a:defRPr sz="1200">
                <a:solidFill>
                  <a:schemeClr val="tx1"/>
                </a:solidFill>
                <a:latin typeface="Arial" panose="020B0604020202020204" pitchFamily="34" charset="0"/>
              </a:defRPr>
            </a:lvl3pPr>
            <a:lvl4pPr marL="1614488" indent="-230188">
              <a:spcBef>
                <a:spcPct val="30000"/>
              </a:spcBef>
              <a:defRPr sz="1200">
                <a:solidFill>
                  <a:schemeClr val="tx1"/>
                </a:solidFill>
                <a:latin typeface="Arial" panose="020B0604020202020204" pitchFamily="34" charset="0"/>
              </a:defRPr>
            </a:lvl4pPr>
            <a:lvl5pPr marL="2076450" indent="-230188">
              <a:spcBef>
                <a:spcPct val="30000"/>
              </a:spcBef>
              <a:defRPr sz="1200">
                <a:solidFill>
                  <a:schemeClr val="tx1"/>
                </a:solidFill>
                <a:latin typeface="Arial" panose="020B0604020202020204" pitchFamily="34" charset="0"/>
              </a:defRPr>
            </a:lvl5pPr>
            <a:lvl6pPr marL="2533650" indent="-230188" eaLnBrk="0" fontAlgn="base" hangingPunct="0">
              <a:spcBef>
                <a:spcPct val="30000"/>
              </a:spcBef>
              <a:spcAft>
                <a:spcPct val="0"/>
              </a:spcAft>
              <a:defRPr sz="1200">
                <a:solidFill>
                  <a:schemeClr val="tx1"/>
                </a:solidFill>
                <a:latin typeface="Arial" panose="020B0604020202020204" pitchFamily="34" charset="0"/>
              </a:defRPr>
            </a:lvl6pPr>
            <a:lvl7pPr marL="2990850" indent="-230188" eaLnBrk="0" fontAlgn="base" hangingPunct="0">
              <a:spcBef>
                <a:spcPct val="30000"/>
              </a:spcBef>
              <a:spcAft>
                <a:spcPct val="0"/>
              </a:spcAft>
              <a:defRPr sz="1200">
                <a:solidFill>
                  <a:schemeClr val="tx1"/>
                </a:solidFill>
                <a:latin typeface="Arial" panose="020B0604020202020204" pitchFamily="34" charset="0"/>
              </a:defRPr>
            </a:lvl7pPr>
            <a:lvl8pPr marL="3448050" indent="-230188" eaLnBrk="0" fontAlgn="base" hangingPunct="0">
              <a:spcBef>
                <a:spcPct val="30000"/>
              </a:spcBef>
              <a:spcAft>
                <a:spcPct val="0"/>
              </a:spcAft>
              <a:defRPr sz="1200">
                <a:solidFill>
                  <a:schemeClr val="tx1"/>
                </a:solidFill>
                <a:latin typeface="Arial" panose="020B0604020202020204" pitchFamily="34" charset="0"/>
              </a:defRPr>
            </a:lvl8pPr>
            <a:lvl9pPr marL="3905250"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43BF71-85BB-4055-8F86-1EEAFCD01A40}" type="slidenum">
              <a:rPr lang="en-GB" altLang="en-US">
                <a:solidFill>
                  <a:srgbClr val="000000"/>
                </a:solidFill>
              </a:rPr>
              <a:pPr>
                <a:spcBef>
                  <a:spcPct val="0"/>
                </a:spcBef>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28600" y="2590800"/>
            <a:ext cx="7239000" cy="1143000"/>
          </a:xfrm>
        </p:spPr>
        <p:txBody>
          <a:bodyPr anchor="b"/>
          <a:lstStyle>
            <a:lvl1pPr>
              <a:defRPr/>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228600" y="3733800"/>
            <a:ext cx="5486400" cy="533400"/>
          </a:xfrm>
        </p:spPr>
        <p:txBody>
          <a:bodyPr/>
          <a:lstStyle>
            <a:lvl1pPr marL="0" indent="0">
              <a:buFontTx/>
              <a:buNone/>
              <a:defRPr sz="1400">
                <a:solidFill>
                  <a:srgbClr val="4DA6E4"/>
                </a:solidFill>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fld id="{1A817F87-3E10-45F4-B447-E463C1155666}" type="slidenum">
              <a:rPr lang="en-US" altLang="en-US"/>
              <a:pPr/>
              <a:t>‹#›</a:t>
            </a:fld>
            <a:endParaRPr lang="en-US" altLang="en-US"/>
          </a:p>
        </p:txBody>
      </p:sp>
    </p:spTree>
    <p:extLst>
      <p:ext uri="{BB962C8B-B14F-4D97-AF65-F5344CB8AC3E}">
        <p14:creationId xmlns:p14="http://schemas.microsoft.com/office/powerpoint/2010/main" val="167276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D5953B7-4512-415C-9525-081128EDA441}" type="slidenum">
              <a:rPr lang="en-US" altLang="en-US"/>
              <a:pPr/>
              <a:t>‹#›</a:t>
            </a:fld>
            <a:endParaRPr lang="en-US" altLang="en-US"/>
          </a:p>
        </p:txBody>
      </p:sp>
    </p:spTree>
    <p:extLst>
      <p:ext uri="{BB962C8B-B14F-4D97-AF65-F5344CB8AC3E}">
        <p14:creationId xmlns:p14="http://schemas.microsoft.com/office/powerpoint/2010/main" val="67041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219200"/>
            <a:ext cx="6019800" cy="49069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E5B6C0D-FF33-4F0C-9CE0-A28A9E3B81F7}" type="slidenum">
              <a:rPr lang="en-US" altLang="en-US"/>
              <a:pPr/>
              <a:t>‹#›</a:t>
            </a:fld>
            <a:endParaRPr lang="en-US" altLang="en-US"/>
          </a:p>
        </p:txBody>
      </p:sp>
    </p:spTree>
    <p:extLst>
      <p:ext uri="{BB962C8B-B14F-4D97-AF65-F5344CB8AC3E}">
        <p14:creationId xmlns:p14="http://schemas.microsoft.com/office/powerpoint/2010/main" val="132434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3B44F2C-37CA-4B21-802F-5DFAC6741EFE}" type="slidenum">
              <a:rPr lang="en-US" altLang="en-US"/>
              <a:pPr/>
              <a:t>‹#›</a:t>
            </a:fld>
            <a:endParaRPr lang="en-US" altLang="en-US"/>
          </a:p>
        </p:txBody>
      </p:sp>
    </p:spTree>
    <p:extLst>
      <p:ext uri="{BB962C8B-B14F-4D97-AF65-F5344CB8AC3E}">
        <p14:creationId xmlns:p14="http://schemas.microsoft.com/office/powerpoint/2010/main" val="32748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A8BD646-D878-46AD-91C8-273ECD14724E}" type="slidenum">
              <a:rPr lang="en-US" altLang="en-US"/>
              <a:pPr/>
              <a:t>‹#›</a:t>
            </a:fld>
            <a:endParaRPr lang="en-US" altLang="en-US"/>
          </a:p>
        </p:txBody>
      </p:sp>
    </p:spTree>
    <p:extLst>
      <p:ext uri="{BB962C8B-B14F-4D97-AF65-F5344CB8AC3E}">
        <p14:creationId xmlns:p14="http://schemas.microsoft.com/office/powerpoint/2010/main" val="101557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3200400"/>
            <a:ext cx="4038600" cy="292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6B246FC-B5BE-465D-9097-66F73AE4E905}" type="slidenum">
              <a:rPr lang="en-US" altLang="en-US"/>
              <a:pPr/>
              <a:t>‹#›</a:t>
            </a:fld>
            <a:endParaRPr lang="en-US" altLang="en-US"/>
          </a:p>
        </p:txBody>
      </p:sp>
    </p:spTree>
    <p:extLst>
      <p:ext uri="{BB962C8B-B14F-4D97-AF65-F5344CB8AC3E}">
        <p14:creationId xmlns:p14="http://schemas.microsoft.com/office/powerpoint/2010/main" val="422233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B312753A-AFC4-470C-9085-EC1F03556797}" type="slidenum">
              <a:rPr lang="en-US" altLang="en-US"/>
              <a:pPr/>
              <a:t>‹#›</a:t>
            </a:fld>
            <a:endParaRPr lang="en-US" altLang="en-US"/>
          </a:p>
        </p:txBody>
      </p:sp>
    </p:spTree>
    <p:extLst>
      <p:ext uri="{BB962C8B-B14F-4D97-AF65-F5344CB8AC3E}">
        <p14:creationId xmlns:p14="http://schemas.microsoft.com/office/powerpoint/2010/main" val="351431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AD35BE1B-390B-4180-96F5-5B56B7BF45C7}" type="slidenum">
              <a:rPr lang="en-US" altLang="en-US"/>
              <a:pPr/>
              <a:t>‹#›</a:t>
            </a:fld>
            <a:endParaRPr lang="en-US" altLang="en-US"/>
          </a:p>
        </p:txBody>
      </p:sp>
    </p:spTree>
    <p:extLst>
      <p:ext uri="{BB962C8B-B14F-4D97-AF65-F5344CB8AC3E}">
        <p14:creationId xmlns:p14="http://schemas.microsoft.com/office/powerpoint/2010/main" val="47689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AD4841B8-6A56-474A-9ED4-F7D140DBB6B2}" type="slidenum">
              <a:rPr lang="en-US" altLang="en-US"/>
              <a:pPr/>
              <a:t>‹#›</a:t>
            </a:fld>
            <a:endParaRPr lang="en-US" altLang="en-US"/>
          </a:p>
        </p:txBody>
      </p:sp>
    </p:spTree>
    <p:extLst>
      <p:ext uri="{BB962C8B-B14F-4D97-AF65-F5344CB8AC3E}">
        <p14:creationId xmlns:p14="http://schemas.microsoft.com/office/powerpoint/2010/main" val="50487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27CED6F-7DD3-455E-8E67-18003984C8B6}" type="slidenum">
              <a:rPr lang="en-US" altLang="en-US"/>
              <a:pPr/>
              <a:t>‹#›</a:t>
            </a:fld>
            <a:endParaRPr lang="en-US" altLang="en-US"/>
          </a:p>
        </p:txBody>
      </p:sp>
    </p:spTree>
    <p:extLst>
      <p:ext uri="{BB962C8B-B14F-4D97-AF65-F5344CB8AC3E}">
        <p14:creationId xmlns:p14="http://schemas.microsoft.com/office/powerpoint/2010/main" val="410674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73C6706-ADF1-4B09-8C11-B8BC8ABA7E2E}" type="slidenum">
              <a:rPr lang="en-US" altLang="en-US"/>
              <a:pPr/>
              <a:t>‹#›</a:t>
            </a:fld>
            <a:endParaRPr lang="en-US" altLang="en-US"/>
          </a:p>
        </p:txBody>
      </p:sp>
    </p:spTree>
    <p:extLst>
      <p:ext uri="{BB962C8B-B14F-4D97-AF65-F5344CB8AC3E}">
        <p14:creationId xmlns:p14="http://schemas.microsoft.com/office/powerpoint/2010/main" val="74208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4800" y="1219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04800" y="3200400"/>
            <a:ext cx="8229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a:defRPr/>
            </a:pPr>
            <a:endParaRPr lang="en-US"/>
          </a:p>
        </p:txBody>
      </p:sp>
      <p:sp>
        <p:nvSpPr>
          <p:cNvPr id="1639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a:defRPr/>
            </a:pPr>
            <a:endParaRPr lang="en-US"/>
          </a:p>
        </p:txBody>
      </p:sp>
      <p:sp>
        <p:nvSpPr>
          <p:cNvPr id="1639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fld id="{2D55D7A1-1F43-44A0-AAEC-CCE78318A94D}" type="slidenum">
              <a:rPr lang="en-US" altLang="en-US"/>
              <a:pPr/>
              <a:t>‹#›</a:t>
            </a:fld>
            <a:endParaRPr lang="en-US" altLang="en-US"/>
          </a:p>
        </p:txBody>
      </p:sp>
      <p:sp>
        <p:nvSpPr>
          <p:cNvPr id="1031" name="Line 9"/>
          <p:cNvSpPr>
            <a:spLocks noChangeShapeType="1"/>
          </p:cNvSpPr>
          <p:nvPr/>
        </p:nvSpPr>
        <p:spPr bwMode="auto">
          <a:xfrm>
            <a:off x="0" y="1219200"/>
            <a:ext cx="9144000" cy="0"/>
          </a:xfrm>
          <a:prstGeom prst="line">
            <a:avLst/>
          </a:prstGeom>
          <a:noFill/>
          <a:ln w="9525">
            <a:solidFill>
              <a:srgbClr val="549CBA"/>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2" name="Line 10"/>
          <p:cNvSpPr>
            <a:spLocks noChangeShapeType="1"/>
          </p:cNvSpPr>
          <p:nvPr/>
        </p:nvSpPr>
        <p:spPr bwMode="auto">
          <a:xfrm>
            <a:off x="0" y="2590800"/>
            <a:ext cx="9144000" cy="0"/>
          </a:xfrm>
          <a:prstGeom prst="line">
            <a:avLst/>
          </a:prstGeom>
          <a:noFill/>
          <a:ln w="9525">
            <a:solidFill>
              <a:srgbClr val="549CBA"/>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4177"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1773238"/>
            <a:ext cx="8556625" cy="1511300"/>
          </a:xfrm>
        </p:spPr>
        <p:txBody>
          <a:bodyPr/>
          <a:lstStyle/>
          <a:p>
            <a:pPr algn="ctr" eaLnBrk="1" hangingPunct="1"/>
            <a:r>
              <a:rPr lang="en-GB" altLang="en-US" sz="4000" smtClean="0">
                <a:solidFill>
                  <a:srgbClr val="036699"/>
                </a:solidFill>
              </a:rPr>
              <a:t>Your Association, working for you</a:t>
            </a:r>
            <a:r>
              <a:rPr lang="en-GB" altLang="en-US" sz="4400" smtClean="0">
                <a:solidFill>
                  <a:srgbClr val="036699"/>
                </a:solidFill>
              </a:rPr>
              <a:t/>
            </a:r>
            <a:br>
              <a:rPr lang="en-GB" altLang="en-US" sz="4400" smtClean="0">
                <a:solidFill>
                  <a:srgbClr val="036699"/>
                </a:solidFill>
              </a:rPr>
            </a:br>
            <a:r>
              <a:rPr lang="en-GB" altLang="en-US" sz="1800" smtClean="0">
                <a:solidFill>
                  <a:srgbClr val="036699"/>
                </a:solidFill>
              </a:rPr>
              <a:t/>
            </a:r>
            <a:br>
              <a:rPr lang="en-GB" altLang="en-US" sz="1800" smtClean="0">
                <a:solidFill>
                  <a:srgbClr val="036699"/>
                </a:solidFill>
              </a:rPr>
            </a:br>
            <a:r>
              <a:rPr lang="en-GB" altLang="en-US" sz="1800" b="0" smtClean="0">
                <a:solidFill>
                  <a:srgbClr val="036699"/>
                </a:solidFill>
              </a:rPr>
              <a:t>Stacey Chaplin (Cofely/North East Lincolnshire Council), </a:t>
            </a:r>
            <a:br>
              <a:rPr lang="en-GB" altLang="en-US" sz="1800" b="0" smtClean="0">
                <a:solidFill>
                  <a:srgbClr val="036699"/>
                </a:solidFill>
              </a:rPr>
            </a:br>
            <a:r>
              <a:rPr lang="en-GB" altLang="en-US" sz="1800" b="0" smtClean="0">
                <a:solidFill>
                  <a:srgbClr val="036699"/>
                </a:solidFill>
              </a:rPr>
              <a:t>BPA Yorkshire and Humber Regional Chair</a:t>
            </a:r>
            <a:endParaRPr lang="en-US" altLang="en-US" sz="1800" b="0" smtClean="0">
              <a:solidFill>
                <a:schemeClr val="tx1"/>
              </a:solidFill>
            </a:endParaRPr>
          </a:p>
        </p:txBody>
      </p:sp>
      <p:sp>
        <p:nvSpPr>
          <p:cNvPr id="3075" name="Rectangle 3"/>
          <p:cNvSpPr>
            <a:spLocks noGrp="1" noChangeArrowheads="1"/>
          </p:cNvSpPr>
          <p:nvPr>
            <p:ph type="subTitle" idx="1"/>
          </p:nvPr>
        </p:nvSpPr>
        <p:spPr>
          <a:xfrm>
            <a:off x="684213" y="3933825"/>
            <a:ext cx="6791325" cy="739775"/>
          </a:xfrm>
        </p:spPr>
        <p:txBody>
          <a:bodyPr/>
          <a:lstStyle/>
          <a:p>
            <a:r>
              <a:rPr lang="en-GB" altLang="en-US" sz="1800" b="1" i="1" smtClean="0"/>
              <a:t>ICES User Group</a:t>
            </a:r>
            <a:endParaRPr lang="en-GB" altLang="en-US" sz="1800" b="1" smtClean="0"/>
          </a:p>
          <a:p>
            <a:r>
              <a:rPr lang="en-GB" altLang="en-US" sz="1800" smtClean="0"/>
              <a:t>Harrogate, Thursday 26</a:t>
            </a:r>
            <a:r>
              <a:rPr lang="en-GB" altLang="en-US" sz="1800" baseline="30000" smtClean="0"/>
              <a:t>th</a:t>
            </a:r>
            <a:r>
              <a:rPr lang="en-GB" altLang="en-US" sz="1800" smtClean="0"/>
              <a:t> March 2015</a:t>
            </a:r>
          </a:p>
          <a:p>
            <a:pPr eaLnBrk="1" hangingPunct="1"/>
            <a:endParaRPr lang="en-GB" altLang="en-US" sz="2400" b="1" smtClean="0">
              <a:solidFill>
                <a:srgbClr val="549CB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smtClean="0">
                <a:solidFill>
                  <a:srgbClr val="036699"/>
                </a:solidFill>
              </a:rPr>
              <a:t>How we communicate </a:t>
            </a:r>
            <a:endParaRPr lang="en-GB" altLang="en-US" sz="3600" smtClean="0">
              <a:solidFill>
                <a:srgbClr val="036699"/>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3" y="2924175"/>
            <a:ext cx="2278062" cy="321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5167313"/>
            <a:ext cx="3895725" cy="12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3729038"/>
            <a:ext cx="2487612" cy="5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10" descr="G:\@EVENTS GROUPS AND MEETINGS\Major Events\Parkex\Previous Years\2014\Photos\_NIC89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2952750"/>
            <a:ext cx="2963862"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EVENTS GROUPS AND MEETINGS\Major Events\Parkex\Previous Years\2014\Photos\_NIC9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30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ounded Rectangular Callout 10"/>
          <p:cNvSpPr>
            <a:spLocks noChangeArrowheads="1"/>
          </p:cNvSpPr>
          <p:nvPr/>
        </p:nvSpPr>
        <p:spPr bwMode="auto">
          <a:xfrm>
            <a:off x="468313" y="2527300"/>
            <a:ext cx="4506912" cy="1371600"/>
          </a:xfrm>
          <a:prstGeom prst="wedgeRoundRectCallout">
            <a:avLst>
              <a:gd name="adj1" fmla="val -40611"/>
              <a:gd name="adj2" fmla="val 72991"/>
              <a:gd name="adj3"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sz="2000" b="0">
                <a:solidFill>
                  <a:srgbClr val="2D608B"/>
                </a:solidFill>
              </a:rPr>
              <a:t>Parkex/Traffex at Birmingham NEC 21</a:t>
            </a:r>
            <a:r>
              <a:rPr lang="en-GB" altLang="en-US" sz="2000" b="0" baseline="30000">
                <a:solidFill>
                  <a:srgbClr val="2D608B"/>
                </a:solidFill>
              </a:rPr>
              <a:t>st</a:t>
            </a:r>
            <a:r>
              <a:rPr lang="en-GB" altLang="en-US" sz="2000" b="0">
                <a:solidFill>
                  <a:srgbClr val="2D608B"/>
                </a:solidFill>
              </a:rPr>
              <a:t> – 23</a:t>
            </a:r>
            <a:r>
              <a:rPr lang="en-GB" altLang="en-US" sz="2000" b="0" baseline="30000">
                <a:solidFill>
                  <a:srgbClr val="2D608B"/>
                </a:solidFill>
              </a:rPr>
              <a:t>rd</a:t>
            </a:r>
            <a:r>
              <a:rPr lang="en-GB" altLang="en-US" sz="2000" b="0">
                <a:solidFill>
                  <a:srgbClr val="2D608B"/>
                </a:solidFill>
              </a:rPr>
              <a:t> April</a:t>
            </a:r>
          </a:p>
        </p:txBody>
      </p:sp>
      <p:sp>
        <p:nvSpPr>
          <p:cNvPr id="13316" name="Rounded Rectangular Callout 12"/>
          <p:cNvSpPr>
            <a:spLocks noChangeArrowheads="1"/>
          </p:cNvSpPr>
          <p:nvPr/>
        </p:nvSpPr>
        <p:spPr bwMode="auto">
          <a:xfrm>
            <a:off x="5292725" y="4941888"/>
            <a:ext cx="3851275" cy="1143000"/>
          </a:xfrm>
          <a:prstGeom prst="wedgeRoundRectCallout">
            <a:avLst>
              <a:gd name="adj1" fmla="val -40611"/>
              <a:gd name="adj2" fmla="val 72991"/>
              <a:gd name="adj3"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2000" b="0">
                <a:solidFill>
                  <a:srgbClr val="2D608B"/>
                </a:solidFill>
              </a:rPr>
              <a:t>Online discussion forums</a:t>
            </a:r>
            <a:endParaRPr lang="en-GB" altLang="en-US" sz="2000" b="0">
              <a:solidFill>
                <a:srgbClr val="2D608B"/>
              </a:solidFill>
            </a:endParaRPr>
          </a:p>
        </p:txBody>
      </p:sp>
      <p:sp>
        <p:nvSpPr>
          <p:cNvPr id="13317" name="Rounded Rectangular Callout 13"/>
          <p:cNvSpPr>
            <a:spLocks noChangeArrowheads="1"/>
          </p:cNvSpPr>
          <p:nvPr/>
        </p:nvSpPr>
        <p:spPr bwMode="auto">
          <a:xfrm>
            <a:off x="5435600" y="2527300"/>
            <a:ext cx="3600450" cy="1905000"/>
          </a:xfrm>
          <a:prstGeom prst="wedgeRoundRectCallout">
            <a:avLst>
              <a:gd name="adj1" fmla="val -40611"/>
              <a:gd name="adj2" fmla="val 72991"/>
              <a:gd name="adj3"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sz="2000" b="0">
                <a:solidFill>
                  <a:srgbClr val="2D608B"/>
                </a:solidFill>
              </a:rPr>
              <a:t>AGM and President’s Reception 29</a:t>
            </a:r>
            <a:r>
              <a:rPr lang="en-GB" altLang="en-US" sz="2000" b="0" baseline="30000">
                <a:solidFill>
                  <a:srgbClr val="2D608B"/>
                </a:solidFill>
              </a:rPr>
              <a:t>th</a:t>
            </a:r>
            <a:r>
              <a:rPr lang="en-GB" altLang="en-US" sz="2000" b="0">
                <a:solidFill>
                  <a:srgbClr val="2D608B"/>
                </a:solidFill>
              </a:rPr>
              <a:t> June</a:t>
            </a:r>
          </a:p>
          <a:p>
            <a:pPr algn="ctr" eaLnBrk="1" hangingPunct="1">
              <a:spcBef>
                <a:spcPct val="0"/>
              </a:spcBef>
              <a:buFontTx/>
              <a:buNone/>
            </a:pPr>
            <a:endParaRPr lang="en-US" altLang="en-US" sz="2000" b="0">
              <a:solidFill>
                <a:srgbClr val="2D608B"/>
              </a:solidFill>
            </a:endParaRPr>
          </a:p>
          <a:p>
            <a:pPr algn="ctr" eaLnBrk="1" hangingPunct="1">
              <a:spcBef>
                <a:spcPct val="0"/>
              </a:spcBef>
              <a:buFontTx/>
              <a:buNone/>
            </a:pPr>
            <a:r>
              <a:rPr lang="en-US" altLang="en-US" sz="2000" b="0">
                <a:solidFill>
                  <a:srgbClr val="2D608B"/>
                </a:solidFill>
              </a:rPr>
              <a:t>Annual Conference</a:t>
            </a:r>
            <a:br>
              <a:rPr lang="en-US" altLang="en-US" sz="2000" b="0">
                <a:solidFill>
                  <a:srgbClr val="2D608B"/>
                </a:solidFill>
              </a:rPr>
            </a:br>
            <a:r>
              <a:rPr lang="en-US" altLang="en-US" sz="2000" b="0">
                <a:solidFill>
                  <a:srgbClr val="2D608B"/>
                </a:solidFill>
              </a:rPr>
              <a:t>Central Hall Westminster</a:t>
            </a:r>
          </a:p>
          <a:p>
            <a:pPr algn="ctr" eaLnBrk="1" hangingPunct="1">
              <a:spcBef>
                <a:spcPct val="0"/>
              </a:spcBef>
              <a:buFontTx/>
              <a:buNone/>
            </a:pPr>
            <a:r>
              <a:rPr lang="en-US" altLang="en-US" sz="2000" b="0">
                <a:solidFill>
                  <a:srgbClr val="2D608B"/>
                </a:solidFill>
              </a:rPr>
              <a:t>6</a:t>
            </a:r>
            <a:r>
              <a:rPr lang="en-US" altLang="en-US" sz="2000" b="0" baseline="30000">
                <a:solidFill>
                  <a:srgbClr val="2D608B"/>
                </a:solidFill>
              </a:rPr>
              <a:t>th</a:t>
            </a:r>
            <a:r>
              <a:rPr lang="en-US" altLang="en-US" sz="2000" b="0">
                <a:solidFill>
                  <a:srgbClr val="2D608B"/>
                </a:solidFill>
              </a:rPr>
              <a:t> October </a:t>
            </a:r>
            <a:endParaRPr lang="en-GB" altLang="en-US" sz="2000" b="0">
              <a:solidFill>
                <a:srgbClr val="2D608B"/>
              </a:solidFill>
            </a:endParaRPr>
          </a:p>
        </p:txBody>
      </p:sp>
      <p:sp>
        <p:nvSpPr>
          <p:cNvPr id="13318" name="Rounded Rectangular Callout 6"/>
          <p:cNvSpPr>
            <a:spLocks noChangeArrowheads="1"/>
          </p:cNvSpPr>
          <p:nvPr/>
        </p:nvSpPr>
        <p:spPr bwMode="auto">
          <a:xfrm>
            <a:off x="250825" y="4556125"/>
            <a:ext cx="4681538" cy="1371600"/>
          </a:xfrm>
          <a:prstGeom prst="wedgeRoundRectCallout">
            <a:avLst>
              <a:gd name="adj1" fmla="val -40611"/>
              <a:gd name="adj2" fmla="val 72991"/>
              <a:gd name="adj3"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endParaRPr lang="en-GB" altLang="en-US" sz="2000" b="0">
              <a:solidFill>
                <a:srgbClr val="2D608B"/>
              </a:solidFill>
            </a:endParaRPr>
          </a:p>
          <a:p>
            <a:pPr algn="ctr" eaLnBrk="1" hangingPunct="1">
              <a:spcBef>
                <a:spcPct val="0"/>
              </a:spcBef>
              <a:buFontTx/>
              <a:buNone/>
            </a:pPr>
            <a:r>
              <a:rPr lang="en-GB" altLang="en-US" sz="2000" b="0">
                <a:solidFill>
                  <a:srgbClr val="2D608B"/>
                </a:solidFill>
              </a:rPr>
              <a:t>Regional and Country Group meetings</a:t>
            </a:r>
          </a:p>
          <a:p>
            <a:pPr algn="ctr" eaLnBrk="1" hangingPunct="1">
              <a:spcBef>
                <a:spcPct val="0"/>
              </a:spcBef>
              <a:buFontTx/>
              <a:buNone/>
            </a:pPr>
            <a:endParaRPr lang="en-US" altLang="en-US" sz="2000" b="0">
              <a:solidFill>
                <a:srgbClr val="2D608B"/>
              </a:solidFill>
            </a:endParaRPr>
          </a:p>
          <a:p>
            <a:pPr algn="ctr" eaLnBrk="1" hangingPunct="1">
              <a:spcBef>
                <a:spcPct val="0"/>
              </a:spcBef>
              <a:buFontTx/>
              <a:buNone/>
            </a:pPr>
            <a:r>
              <a:rPr lang="en-US" altLang="en-US" sz="2000" b="0">
                <a:solidFill>
                  <a:srgbClr val="2D608B"/>
                </a:solidFill>
              </a:rPr>
              <a:t>Focus groups</a:t>
            </a:r>
            <a:endParaRPr lang="en-GB" altLang="en-US" sz="2000" b="0">
              <a:solidFill>
                <a:srgbClr val="2D608B"/>
              </a:solidFill>
            </a:endParaRPr>
          </a:p>
          <a:p>
            <a:pPr algn="ctr" eaLnBrk="1" hangingPunct="1">
              <a:spcBef>
                <a:spcPct val="0"/>
              </a:spcBef>
              <a:buFontTx/>
              <a:buNone/>
            </a:pPr>
            <a:endParaRPr lang="en-GB" altLang="en-US">
              <a:solidFill>
                <a:srgbClr val="2D608B"/>
              </a:solidFill>
            </a:endParaRPr>
          </a:p>
        </p:txBody>
      </p:sp>
      <p:sp>
        <p:nvSpPr>
          <p:cNvPr id="13319" name="Title 1"/>
          <p:cNvSpPr>
            <a:spLocks noGrp="1"/>
          </p:cNvSpPr>
          <p:nvPr>
            <p:ph type="title"/>
          </p:nvPr>
        </p:nvSpPr>
        <p:spPr>
          <a:xfrm>
            <a:off x="107950" y="1268413"/>
            <a:ext cx="8785225" cy="1150937"/>
          </a:xfrm>
          <a:prstGeom prst="roundRect">
            <a:avLst>
              <a:gd name="adj" fmla="val 16667"/>
            </a:avLst>
          </a:prstGeom>
          <a:solidFill>
            <a:schemeClr val="bg1"/>
          </a:solidFill>
        </p:spPr>
        <p:txBody>
          <a:bodyPr/>
          <a:lstStyle/>
          <a:p>
            <a:pPr marL="342900" indent="-342900" algn="ctr"/>
            <a:r>
              <a:rPr lang="en-US" altLang="en-US" sz="3600" smtClean="0">
                <a:solidFill>
                  <a:srgbClr val="036699"/>
                </a:solidFill>
              </a:rPr>
              <a:t>Building a parking community for you</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600" smtClean="0">
                <a:solidFill>
                  <a:srgbClr val="036699"/>
                </a:solidFill>
              </a:rPr>
              <a:t>Thank</a:t>
            </a:r>
            <a:r>
              <a:rPr lang="en-US" altLang="en-US" smtClean="0">
                <a:solidFill>
                  <a:srgbClr val="036699"/>
                </a:solidFill>
              </a:rPr>
              <a:t> </a:t>
            </a:r>
            <a:r>
              <a:rPr lang="en-US" altLang="en-US" sz="3600" smtClean="0">
                <a:solidFill>
                  <a:srgbClr val="036699"/>
                </a:solidFill>
              </a:rPr>
              <a:t>you</a:t>
            </a:r>
            <a:r>
              <a:rPr lang="en-US" altLang="en-US" smtClean="0">
                <a:solidFill>
                  <a:srgbClr val="036699"/>
                </a:solidFill>
              </a:rPr>
              <a:t> </a:t>
            </a:r>
            <a:endParaRPr lang="en-GB" altLang="en-US" smtClean="0">
              <a:solidFill>
                <a:srgbClr val="0366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950" y="1268413"/>
            <a:ext cx="8785225" cy="1150937"/>
          </a:xfrm>
          <a:prstGeom prst="roundRect">
            <a:avLst>
              <a:gd name="adj" fmla="val 16667"/>
            </a:avLst>
          </a:prstGeom>
          <a:solidFill>
            <a:schemeClr val="bg1"/>
          </a:solidFill>
        </p:spPr>
        <p:txBody>
          <a:bodyPr/>
          <a:lstStyle/>
          <a:p>
            <a:pPr marL="342900" indent="-342900"/>
            <a:r>
              <a:rPr lang="en-US" altLang="en-US" sz="3600" smtClean="0">
                <a:solidFill>
                  <a:srgbClr val="036699"/>
                </a:solidFill>
              </a:rPr>
              <a:t>BPA governance</a:t>
            </a:r>
          </a:p>
        </p:txBody>
      </p:sp>
      <p:graphicFrame>
        <p:nvGraphicFramePr>
          <p:cNvPr id="4" name="Chart 3"/>
          <p:cNvGraphicFramePr>
            <a:graphicFrameLocks/>
          </p:cNvGraphicFramePr>
          <p:nvPr/>
        </p:nvGraphicFramePr>
        <p:xfrm>
          <a:off x="971600" y="2348880"/>
          <a:ext cx="6753225" cy="41416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4600" y="1219200"/>
            <a:ext cx="3124200" cy="1219200"/>
          </a:xfrm>
        </p:spPr>
        <p:txBody>
          <a:bodyPr/>
          <a:lstStyle/>
          <a:p>
            <a:r>
              <a:rPr lang="en-GB" altLang="en-US" sz="2800" smtClean="0"/>
              <a:t>5 year strategy</a:t>
            </a:r>
          </a:p>
        </p:txBody>
      </p:sp>
      <p:pic>
        <p:nvPicPr>
          <p:cNvPr id="51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4788" y="3048000"/>
            <a:ext cx="2005012" cy="2819400"/>
          </a:xfrm>
        </p:spPr>
      </p:pic>
      <p:sp>
        <p:nvSpPr>
          <p:cNvPr id="5" name="Content Placeholder 6"/>
          <p:cNvSpPr txBox="1">
            <a:spLocks/>
          </p:cNvSpPr>
          <p:nvPr/>
        </p:nvSpPr>
        <p:spPr bwMode="auto">
          <a:xfrm>
            <a:off x="2438400" y="2954338"/>
            <a:ext cx="64770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GB" sz="2000" dirty="0">
                <a:solidFill>
                  <a:srgbClr val="036699"/>
                </a:solidFill>
                <a:latin typeface="Arial" charset="0"/>
              </a:rPr>
              <a:t>	Our core Business Plan objectives: </a:t>
            </a:r>
          </a:p>
          <a:p>
            <a:pPr>
              <a:defRPr/>
            </a:pPr>
            <a:endParaRPr lang="en-GB" sz="2000" dirty="0">
              <a:solidFill>
                <a:srgbClr val="036699"/>
              </a:solidFill>
              <a:latin typeface="Arial" charset="0"/>
            </a:endParaRPr>
          </a:p>
          <a:p>
            <a:pPr indent="176213">
              <a:spcBef>
                <a:spcPct val="20000"/>
              </a:spcBef>
              <a:buFont typeface="Arial" pitchFamily="34" charset="0"/>
              <a:buChar char="•"/>
              <a:defRPr/>
            </a:pPr>
            <a:r>
              <a:rPr lang="en-GB" sz="2000" b="0" dirty="0">
                <a:solidFill>
                  <a:srgbClr val="036699"/>
                </a:solidFill>
                <a:latin typeface="Arial" charset="0"/>
              </a:rPr>
              <a:t>Putting the consumer at the heart of our thinking</a:t>
            </a:r>
          </a:p>
          <a:p>
            <a:pPr indent="176213">
              <a:spcBef>
                <a:spcPct val="20000"/>
              </a:spcBef>
              <a:buFont typeface="Arial" pitchFamily="34" charset="0"/>
              <a:buChar char="•"/>
              <a:defRPr/>
            </a:pPr>
            <a:r>
              <a:rPr lang="en-GB" sz="2000" b="0" dirty="0">
                <a:solidFill>
                  <a:srgbClr val="036699"/>
                </a:solidFill>
                <a:latin typeface="Arial" charset="0"/>
              </a:rPr>
              <a:t>Developing membership and delivering better value</a:t>
            </a:r>
          </a:p>
          <a:p>
            <a:pPr indent="176213">
              <a:spcBef>
                <a:spcPct val="20000"/>
              </a:spcBef>
              <a:buFont typeface="Arial" pitchFamily="34" charset="0"/>
              <a:buChar char="•"/>
              <a:defRPr/>
            </a:pPr>
            <a:r>
              <a:rPr lang="en-GB" sz="2000" b="0" dirty="0">
                <a:solidFill>
                  <a:srgbClr val="036699"/>
                </a:solidFill>
                <a:latin typeface="Arial" charset="0"/>
              </a:rPr>
              <a:t>Informing and influencing Government</a:t>
            </a:r>
          </a:p>
          <a:p>
            <a:pPr indent="176213">
              <a:spcBef>
                <a:spcPct val="20000"/>
              </a:spcBef>
              <a:buFont typeface="Arial" pitchFamily="34" charset="0"/>
              <a:buChar char="•"/>
              <a:defRPr/>
            </a:pPr>
            <a:r>
              <a:rPr lang="en-GB" sz="2000" b="0" dirty="0">
                <a:solidFill>
                  <a:srgbClr val="036699"/>
                </a:solidFill>
                <a:latin typeface="Arial" charset="0"/>
              </a:rPr>
              <a:t>Building a consensus with all stakeholders</a:t>
            </a:r>
          </a:p>
          <a:p>
            <a:pPr indent="176213">
              <a:spcBef>
                <a:spcPct val="20000"/>
              </a:spcBef>
              <a:buFont typeface="Arial" pitchFamily="34" charset="0"/>
              <a:buChar char="•"/>
              <a:defRPr/>
            </a:pPr>
            <a:r>
              <a:rPr lang="en-GB" sz="2000" b="0" dirty="0">
                <a:solidFill>
                  <a:srgbClr val="036699"/>
                </a:solidFill>
                <a:latin typeface="Arial" charset="0"/>
              </a:rPr>
              <a:t>Promoting innovation, technology and sustainability</a:t>
            </a:r>
          </a:p>
          <a:p>
            <a:pPr indent="176213">
              <a:spcBef>
                <a:spcPct val="20000"/>
              </a:spcBef>
              <a:buFont typeface="Arial" pitchFamily="34" charset="0"/>
              <a:buChar char="•"/>
              <a:defRPr/>
            </a:pPr>
            <a:r>
              <a:rPr lang="en-GB" sz="2000" b="0" dirty="0">
                <a:solidFill>
                  <a:srgbClr val="036699"/>
                </a:solidFill>
                <a:latin typeface="Arial" charset="0"/>
              </a:rPr>
              <a:t>Making parking a recognised profession</a:t>
            </a:r>
          </a:p>
          <a:p>
            <a:pPr marL="742950" lvl="1" indent="-285750">
              <a:spcBef>
                <a:spcPct val="20000"/>
              </a:spcBef>
              <a:buFontTx/>
              <a:buChar char="–"/>
              <a:defRPr/>
            </a:pPr>
            <a:endParaRPr lang="en-GB" b="0" kern="0" dirty="0">
              <a:solidFill>
                <a:srgbClr val="036699"/>
              </a:solidFill>
              <a:latin typeface="+mn-lt"/>
            </a:endParaRPr>
          </a:p>
          <a:p>
            <a:pPr marL="742950" lvl="1" indent="-285750">
              <a:spcBef>
                <a:spcPct val="20000"/>
              </a:spcBef>
              <a:buFontTx/>
              <a:buChar char="–"/>
              <a:defRPr/>
            </a:pPr>
            <a:endParaRPr lang="en-GB" b="0" kern="0" dirty="0">
              <a:solidFill>
                <a:srgbClr val="036699"/>
              </a:solidFill>
              <a:latin typeface="+mn-lt"/>
            </a:endParaRPr>
          </a:p>
          <a:p>
            <a:pPr marL="342900" indent="-342900">
              <a:spcBef>
                <a:spcPct val="20000"/>
              </a:spcBef>
              <a:buFontTx/>
              <a:buChar char="•"/>
              <a:defRPr/>
            </a:pPr>
            <a:endParaRPr lang="en-GB" sz="2000" b="0" kern="0" dirty="0">
              <a:solidFill>
                <a:srgbClr val="036699"/>
              </a:solidFill>
              <a:latin typeface="+mn-lt"/>
            </a:endParaRPr>
          </a:p>
          <a:p>
            <a:pPr marL="342900" indent="-342900">
              <a:spcBef>
                <a:spcPct val="20000"/>
              </a:spcBef>
              <a:buFontTx/>
              <a:buChar char="•"/>
              <a:defRPr/>
            </a:pPr>
            <a:endParaRPr lang="en-GB" sz="2000" b="0" kern="0" dirty="0">
              <a:solidFill>
                <a:srgbClr val="036699"/>
              </a:solidFill>
              <a:latin typeface="+mn-lt"/>
            </a:endParaRPr>
          </a:p>
        </p:txBody>
      </p:sp>
      <p:sp>
        <p:nvSpPr>
          <p:cNvPr id="7" name="Title 1"/>
          <p:cNvSpPr txBox="1">
            <a:spLocks/>
          </p:cNvSpPr>
          <p:nvPr/>
        </p:nvSpPr>
        <p:spPr bwMode="auto">
          <a:xfrm>
            <a:off x="107950" y="1268413"/>
            <a:ext cx="8785225" cy="11509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pPr marL="342900" indent="-342900">
              <a:defRPr/>
            </a:pPr>
            <a:r>
              <a:rPr lang="en-GB" altLang="en-US" sz="3600" kern="0" dirty="0" smtClean="0">
                <a:solidFill>
                  <a:srgbClr val="036699"/>
                </a:solidFill>
              </a:rPr>
              <a:t>5 Year Strategy</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14600" y="1219200"/>
            <a:ext cx="3124200" cy="1219200"/>
          </a:xfrm>
        </p:spPr>
        <p:txBody>
          <a:bodyPr/>
          <a:lstStyle/>
          <a:p>
            <a:r>
              <a:rPr lang="en-GB" altLang="en-US" sz="2800" smtClean="0"/>
              <a:t>5 year strategy</a:t>
            </a:r>
          </a:p>
        </p:txBody>
      </p:sp>
      <p:sp>
        <p:nvSpPr>
          <p:cNvPr id="5" name="Content Placeholder 6"/>
          <p:cNvSpPr txBox="1">
            <a:spLocks/>
          </p:cNvSpPr>
          <p:nvPr/>
        </p:nvSpPr>
        <p:spPr bwMode="auto">
          <a:xfrm>
            <a:off x="2438400" y="2708275"/>
            <a:ext cx="64770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algn="ctr">
              <a:lnSpc>
                <a:spcPct val="160000"/>
              </a:lnSpc>
              <a:defRPr/>
            </a:pPr>
            <a:r>
              <a:rPr lang="en-GB" sz="8000" u="sng" dirty="0">
                <a:solidFill>
                  <a:srgbClr val="036699"/>
                </a:solidFill>
                <a:latin typeface="Arial" charset="0"/>
              </a:rPr>
              <a:t>2014/15</a:t>
            </a:r>
          </a:p>
          <a:p>
            <a:pPr algn="ctr">
              <a:lnSpc>
                <a:spcPct val="150000"/>
              </a:lnSpc>
              <a:defRPr/>
            </a:pPr>
            <a:r>
              <a:rPr lang="en-GB" sz="8000" i="1" dirty="0">
                <a:solidFill>
                  <a:srgbClr val="036699"/>
                </a:solidFill>
                <a:latin typeface="Arial" charset="0"/>
              </a:rPr>
              <a:t>Rights and Responsibilities </a:t>
            </a:r>
          </a:p>
          <a:p>
            <a:pPr algn="ctr">
              <a:defRPr/>
            </a:pPr>
            <a:r>
              <a:rPr lang="en-GB" sz="8000" b="0" dirty="0">
                <a:solidFill>
                  <a:srgbClr val="036699"/>
                </a:solidFill>
                <a:latin typeface="Arial" charset="0"/>
              </a:rPr>
              <a:t>Encouraging Fairness</a:t>
            </a:r>
          </a:p>
          <a:p>
            <a:pPr algn="ctr">
              <a:defRPr/>
            </a:pPr>
            <a:r>
              <a:rPr lang="en-GB" sz="8000" b="0" dirty="0">
                <a:solidFill>
                  <a:srgbClr val="036699"/>
                </a:solidFill>
                <a:latin typeface="Arial" charset="0"/>
              </a:rPr>
              <a:t>Improving Compliance</a:t>
            </a:r>
          </a:p>
          <a:p>
            <a:pPr algn="ctr">
              <a:defRPr/>
            </a:pPr>
            <a:r>
              <a:rPr lang="en-GB" sz="8000" b="0" dirty="0">
                <a:solidFill>
                  <a:srgbClr val="036699"/>
                </a:solidFill>
                <a:latin typeface="Arial" charset="0"/>
              </a:rPr>
              <a:t>Supporting Growth</a:t>
            </a:r>
          </a:p>
          <a:p>
            <a:pPr algn="ctr">
              <a:lnSpc>
                <a:spcPct val="150000"/>
              </a:lnSpc>
              <a:defRPr/>
            </a:pPr>
            <a:endParaRPr lang="en-GB" sz="8000" i="1" dirty="0">
              <a:solidFill>
                <a:srgbClr val="036699"/>
              </a:solidFill>
              <a:latin typeface="Arial" charset="0"/>
            </a:endParaRPr>
          </a:p>
          <a:p>
            <a:pPr algn="ctr">
              <a:lnSpc>
                <a:spcPct val="150000"/>
              </a:lnSpc>
              <a:defRPr/>
            </a:pPr>
            <a:r>
              <a:rPr lang="en-GB" sz="8000" u="sng" dirty="0">
                <a:solidFill>
                  <a:srgbClr val="036699"/>
                </a:solidFill>
                <a:latin typeface="Arial" charset="0"/>
              </a:rPr>
              <a:t>2015/16</a:t>
            </a:r>
          </a:p>
          <a:p>
            <a:pPr algn="ctr">
              <a:lnSpc>
                <a:spcPct val="150000"/>
              </a:lnSpc>
              <a:defRPr/>
            </a:pPr>
            <a:r>
              <a:rPr lang="en-GB" sz="8000" i="1" dirty="0">
                <a:solidFill>
                  <a:srgbClr val="036699"/>
                </a:solidFill>
                <a:latin typeface="Arial" charset="0"/>
              </a:rPr>
              <a:t>Keeping Society Mobile </a:t>
            </a:r>
          </a:p>
          <a:p>
            <a:pPr algn="ctr">
              <a:defRPr/>
            </a:pPr>
            <a:r>
              <a:rPr lang="en-GB" sz="8000" b="0" dirty="0">
                <a:solidFill>
                  <a:srgbClr val="036699"/>
                </a:solidFill>
                <a:latin typeface="Arial" charset="0"/>
              </a:rPr>
              <a:t>Enabling Sustainable Growth</a:t>
            </a:r>
          </a:p>
          <a:p>
            <a:pPr algn="ctr">
              <a:defRPr/>
            </a:pPr>
            <a:r>
              <a:rPr lang="en-GB" sz="8000" b="0" dirty="0">
                <a:solidFill>
                  <a:srgbClr val="036699"/>
                </a:solidFill>
                <a:latin typeface="Arial" charset="0"/>
              </a:rPr>
              <a:t>Promoting Innovation and Investment</a:t>
            </a:r>
          </a:p>
          <a:p>
            <a:pPr algn="ctr">
              <a:defRPr/>
            </a:pPr>
            <a:r>
              <a:rPr lang="en-GB" sz="8000" b="0" dirty="0">
                <a:solidFill>
                  <a:srgbClr val="036699"/>
                </a:solidFill>
                <a:latin typeface="Arial" charset="0"/>
              </a:rPr>
              <a:t>Delivering Fairness in Parking</a:t>
            </a:r>
          </a:p>
          <a:p>
            <a:pPr marL="742950" lvl="1" indent="-285750" algn="ctr">
              <a:spcBef>
                <a:spcPct val="20000"/>
              </a:spcBef>
              <a:buFontTx/>
              <a:buChar char="–"/>
              <a:defRPr/>
            </a:pPr>
            <a:endParaRPr lang="en-GB" sz="6200" b="0" kern="0" dirty="0">
              <a:solidFill>
                <a:srgbClr val="036699"/>
              </a:solidFill>
              <a:latin typeface="+mn-lt"/>
            </a:endParaRPr>
          </a:p>
          <a:p>
            <a:pPr marL="742950" lvl="1" indent="-285750" algn="ctr">
              <a:spcBef>
                <a:spcPct val="20000"/>
              </a:spcBef>
              <a:buFontTx/>
              <a:buChar char="–"/>
              <a:defRPr/>
            </a:pPr>
            <a:endParaRPr lang="en-GB" sz="6200" b="0" kern="0" dirty="0">
              <a:solidFill>
                <a:srgbClr val="036699"/>
              </a:solidFill>
              <a:latin typeface="+mn-lt"/>
            </a:endParaRPr>
          </a:p>
          <a:p>
            <a:pPr marL="342900" indent="-342900" algn="ctr">
              <a:spcBef>
                <a:spcPct val="20000"/>
              </a:spcBef>
              <a:buFontTx/>
              <a:buChar char="•"/>
              <a:defRPr/>
            </a:pPr>
            <a:endParaRPr lang="en-GB" sz="6200" b="0" kern="0" dirty="0">
              <a:solidFill>
                <a:srgbClr val="036699"/>
              </a:solidFill>
              <a:latin typeface="+mn-lt"/>
            </a:endParaRPr>
          </a:p>
          <a:p>
            <a:pPr marL="342900" indent="-342900" algn="ctr">
              <a:spcBef>
                <a:spcPct val="20000"/>
              </a:spcBef>
              <a:buFontTx/>
              <a:buChar char="•"/>
              <a:defRPr/>
            </a:pPr>
            <a:endParaRPr lang="en-GB" sz="2000" b="0" kern="0" dirty="0">
              <a:solidFill>
                <a:srgbClr val="036699"/>
              </a:solidFill>
              <a:latin typeface="+mn-lt"/>
            </a:endParaRPr>
          </a:p>
        </p:txBody>
      </p:sp>
      <p:sp>
        <p:nvSpPr>
          <p:cNvPr id="7" name="Title 1"/>
          <p:cNvSpPr txBox="1">
            <a:spLocks/>
          </p:cNvSpPr>
          <p:nvPr/>
        </p:nvSpPr>
        <p:spPr bwMode="auto">
          <a:xfrm>
            <a:off x="107950" y="1268413"/>
            <a:ext cx="8785225" cy="11509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pPr marL="342900" indent="-342900">
              <a:defRPr/>
            </a:pPr>
            <a:r>
              <a:rPr lang="en-GB" altLang="en-US" sz="3600" kern="0" dirty="0" smtClean="0">
                <a:solidFill>
                  <a:srgbClr val="036699"/>
                </a:solidFill>
              </a:rPr>
              <a:t>Master Plan for Parking</a:t>
            </a: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106738"/>
            <a:ext cx="1944688" cy="283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46088" y="1219200"/>
            <a:ext cx="8229600" cy="1371600"/>
          </a:xfrm>
        </p:spPr>
        <p:txBody>
          <a:bodyPr/>
          <a:lstStyle/>
          <a:p>
            <a:r>
              <a:rPr lang="en-GB" altLang="en-US" sz="3600" smtClean="0">
                <a:solidFill>
                  <a:srgbClr val="036699"/>
                </a:solidFill>
              </a:rPr>
              <a:t> BPA Brands: Products and services</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695575"/>
            <a:ext cx="10810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860800"/>
            <a:ext cx="11303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213" y="4941888"/>
            <a:ext cx="1296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5435600"/>
            <a:ext cx="27193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4095750"/>
            <a:ext cx="23939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25" y="4076700"/>
            <a:ext cx="1576388"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2755900"/>
            <a:ext cx="23526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5" descr="G:\Model Contract\Enquiry Pack_Marketing\Marketing\model contract butt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2757488"/>
            <a:ext cx="22320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4888" y="5300663"/>
            <a:ext cx="2506662" cy="98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en-GB" altLang="en-US" smtClean="0"/>
              <a:t>Public Affairs and Research Update</a:t>
            </a:r>
          </a:p>
        </p:txBody>
      </p:sp>
      <p:sp>
        <p:nvSpPr>
          <p:cNvPr id="8195" name="Content Placeholder 7"/>
          <p:cNvSpPr>
            <a:spLocks noGrp="1"/>
          </p:cNvSpPr>
          <p:nvPr>
            <p:ph idx="1"/>
          </p:nvPr>
        </p:nvSpPr>
        <p:spPr/>
        <p:txBody>
          <a:bodyPr/>
          <a:lstStyle/>
          <a:p>
            <a:endParaRPr lang="en-GB" altLang="en-US" smtClean="0"/>
          </a:p>
        </p:txBody>
      </p:sp>
      <p:pic>
        <p:nvPicPr>
          <p:cNvPr id="819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ounded Rectangle 10"/>
          <p:cNvSpPr>
            <a:spLocks noChangeArrowheads="1"/>
          </p:cNvSpPr>
          <p:nvPr/>
        </p:nvSpPr>
        <p:spPr bwMode="auto">
          <a:xfrm>
            <a:off x="152400" y="2492375"/>
            <a:ext cx="4203700" cy="685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a:solidFill>
                  <a:srgbClr val="036699"/>
                </a:solidFill>
              </a:rPr>
              <a:t>Recent responses:</a:t>
            </a:r>
          </a:p>
        </p:txBody>
      </p:sp>
      <p:sp>
        <p:nvSpPr>
          <p:cNvPr id="8198" name="Rounded Rectangle 11"/>
          <p:cNvSpPr>
            <a:spLocks noChangeArrowheads="1"/>
          </p:cNvSpPr>
          <p:nvPr/>
        </p:nvSpPr>
        <p:spPr bwMode="auto">
          <a:xfrm>
            <a:off x="152400" y="3268663"/>
            <a:ext cx="4635500" cy="313213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en-US" sz="2000" b="0">
                <a:solidFill>
                  <a:srgbClr val="2D608B"/>
                </a:solidFill>
              </a:rPr>
              <a:t>Royal Mint -Technical specification of the £1 coin</a:t>
            </a:r>
          </a:p>
          <a:p>
            <a:pPr eaLnBrk="1" hangingPunct="1">
              <a:spcBef>
                <a:spcPct val="0"/>
              </a:spcBef>
              <a:buFontTx/>
              <a:buNone/>
            </a:pPr>
            <a:endParaRPr lang="en-GB" altLang="en-US" sz="2000" b="0">
              <a:solidFill>
                <a:srgbClr val="2D608B"/>
              </a:solidFill>
            </a:endParaRPr>
          </a:p>
          <a:p>
            <a:pPr eaLnBrk="1" hangingPunct="1">
              <a:spcBef>
                <a:spcPct val="0"/>
              </a:spcBef>
              <a:buFontTx/>
              <a:buNone/>
            </a:pPr>
            <a:r>
              <a:rPr lang="en-GB" altLang="en-US" sz="2000" b="0">
                <a:solidFill>
                  <a:srgbClr val="2D608B"/>
                </a:solidFill>
              </a:rPr>
              <a:t>Healthcare Travel Costs Scheme (Wales)</a:t>
            </a:r>
          </a:p>
          <a:p>
            <a:pPr eaLnBrk="1" hangingPunct="1">
              <a:spcBef>
                <a:spcPct val="0"/>
              </a:spcBef>
              <a:buFontTx/>
              <a:buNone/>
            </a:pPr>
            <a:endParaRPr lang="en-GB" altLang="en-US" sz="2000" b="0">
              <a:solidFill>
                <a:srgbClr val="2D608B"/>
              </a:solidFill>
            </a:endParaRPr>
          </a:p>
          <a:p>
            <a:pPr eaLnBrk="1" hangingPunct="1">
              <a:spcBef>
                <a:spcPct val="0"/>
              </a:spcBef>
              <a:buFontTx/>
              <a:buNone/>
            </a:pPr>
            <a:r>
              <a:rPr lang="en-GB" altLang="en-US" sz="2000" b="0">
                <a:solidFill>
                  <a:srgbClr val="2D608B"/>
                </a:solidFill>
              </a:rPr>
              <a:t>Welsh Transport Plan</a:t>
            </a:r>
          </a:p>
          <a:p>
            <a:pPr eaLnBrk="1" hangingPunct="1">
              <a:spcBef>
                <a:spcPct val="0"/>
              </a:spcBef>
              <a:buFontTx/>
              <a:buNone/>
            </a:pPr>
            <a:endParaRPr lang="en-GB" altLang="en-US" sz="2000" b="0">
              <a:solidFill>
                <a:srgbClr val="2D608B"/>
              </a:solidFill>
            </a:endParaRPr>
          </a:p>
          <a:p>
            <a:pPr eaLnBrk="1" hangingPunct="1">
              <a:spcBef>
                <a:spcPct val="0"/>
              </a:spcBef>
              <a:buFontTx/>
              <a:buNone/>
            </a:pPr>
            <a:r>
              <a:rPr lang="en-GB" altLang="en-US" sz="2000" b="0">
                <a:solidFill>
                  <a:srgbClr val="2D608B"/>
                </a:solidFill>
              </a:rPr>
              <a:t>Identifying Best Practice in NHS Car Parks</a:t>
            </a:r>
          </a:p>
        </p:txBody>
      </p:sp>
      <p:sp>
        <p:nvSpPr>
          <p:cNvPr id="8199" name="Rounded Rectangle 12"/>
          <p:cNvSpPr>
            <a:spLocks noChangeArrowheads="1"/>
          </p:cNvSpPr>
          <p:nvPr/>
        </p:nvSpPr>
        <p:spPr bwMode="auto">
          <a:xfrm>
            <a:off x="5086350" y="2925763"/>
            <a:ext cx="3949700" cy="6858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a:solidFill>
                  <a:srgbClr val="036699"/>
                </a:solidFill>
              </a:rPr>
              <a:t>We are responding to:</a:t>
            </a:r>
          </a:p>
        </p:txBody>
      </p:sp>
      <p:sp>
        <p:nvSpPr>
          <p:cNvPr id="8200" name="Rounded Rectangle 13"/>
          <p:cNvSpPr>
            <a:spLocks noChangeArrowheads="1"/>
          </p:cNvSpPr>
          <p:nvPr/>
        </p:nvSpPr>
        <p:spPr bwMode="auto">
          <a:xfrm>
            <a:off x="5076825" y="3968750"/>
            <a:ext cx="3871913" cy="1547813"/>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GB" altLang="en-US" sz="1200">
                <a:solidFill>
                  <a:srgbClr val="2D608B"/>
                </a:solidFill>
              </a:rPr>
              <a:t/>
            </a:r>
            <a:br>
              <a:rPr lang="en-GB" altLang="en-US" sz="1200">
                <a:solidFill>
                  <a:srgbClr val="2D608B"/>
                </a:solidFill>
              </a:rPr>
            </a:br>
            <a:r>
              <a:rPr lang="en-GB" altLang="en-US" sz="2000" b="0">
                <a:solidFill>
                  <a:srgbClr val="2D608B"/>
                </a:solidFill>
              </a:rPr>
              <a:t>DfT rail penalty fares</a:t>
            </a:r>
          </a:p>
          <a:p>
            <a:pPr eaLnBrk="1" hangingPunct="1">
              <a:spcBef>
                <a:spcPct val="0"/>
              </a:spcBef>
              <a:buFontTx/>
              <a:buNone/>
            </a:pPr>
            <a:endParaRPr lang="en-US" altLang="en-US" sz="2000" b="0">
              <a:solidFill>
                <a:srgbClr val="2D608B"/>
              </a:solidFill>
            </a:endParaRPr>
          </a:p>
          <a:p>
            <a:pPr eaLnBrk="1" hangingPunct="1">
              <a:spcBef>
                <a:spcPct val="0"/>
              </a:spcBef>
              <a:buFontTx/>
              <a:buNone/>
            </a:pPr>
            <a:r>
              <a:rPr lang="en-US" altLang="en-US" sz="2000" b="0">
                <a:solidFill>
                  <a:srgbClr val="2D608B"/>
                </a:solidFill>
              </a:rPr>
              <a:t>The TfL Streetscape design</a:t>
            </a:r>
            <a:endParaRPr lang="en-GB" altLang="en-US" sz="2000" b="0">
              <a:solidFill>
                <a:srgbClr val="2D608B"/>
              </a:solidFill>
            </a:endParaRPr>
          </a:p>
        </p:txBody>
      </p:sp>
      <p:sp>
        <p:nvSpPr>
          <p:cNvPr id="8201" name="Rectangle 1"/>
          <p:cNvSpPr>
            <a:spLocks noChangeArrowheads="1"/>
          </p:cNvSpPr>
          <p:nvPr/>
        </p:nvSpPr>
        <p:spPr bwMode="auto">
          <a:xfrm>
            <a:off x="611188" y="1341438"/>
            <a:ext cx="7921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2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GB" altLang="en-US">
                <a:solidFill>
                  <a:srgbClr val="036699"/>
                </a:solidFill>
              </a:rPr>
              <a:t>Influencing government on your behalf</a:t>
            </a:r>
            <a:endParaRPr lang="en-GB" altLang="en-US"/>
          </a:p>
        </p:txBody>
      </p:sp>
      <p:sp>
        <p:nvSpPr>
          <p:cNvPr id="15" name="Title 1"/>
          <p:cNvSpPr txBox="1">
            <a:spLocks/>
          </p:cNvSpPr>
          <p:nvPr/>
        </p:nvSpPr>
        <p:spPr bwMode="auto">
          <a:xfrm>
            <a:off x="90488" y="1341438"/>
            <a:ext cx="8785225" cy="93503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pPr marL="342900" indent="-342900">
              <a:defRPr/>
            </a:pPr>
            <a:r>
              <a:rPr lang="en-GB" altLang="en-US" sz="3600" kern="0" dirty="0" smtClean="0">
                <a:solidFill>
                  <a:srgbClr val="036699"/>
                </a:solidFill>
              </a:rPr>
              <a:t>Influencing government on your behalf</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ichardh\AppData\Local\Microsoft\Windows\Temporary Internet Files\Content.IE5\CUSENHLU\t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bwMode="auto">
          <a:xfrm>
            <a:off x="1981200" y="1905000"/>
            <a:ext cx="4343400" cy="32766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eaLnBrk="1" hangingPunct="1">
              <a:defRPr/>
            </a:pPr>
            <a:r>
              <a:rPr lang="en-US" sz="3200" dirty="0">
                <a:solidFill>
                  <a:srgbClr val="2D608B"/>
                </a:solidFill>
                <a:latin typeface="Arial" charset="0"/>
              </a:rPr>
              <a:t>Fighting you corner on TV, Radio and in the press</a:t>
            </a:r>
            <a:endParaRPr lang="en-GB" sz="3200" dirty="0">
              <a:solidFill>
                <a:srgbClr val="2D608B"/>
              </a:solidFill>
              <a:latin typeface="Arial" charset="0"/>
            </a:endParaRPr>
          </a:p>
        </p:txBody>
      </p:sp>
      <p:sp>
        <p:nvSpPr>
          <p:cNvPr id="9" name="Rounded Rectangle 8"/>
          <p:cNvSpPr/>
          <p:nvPr/>
        </p:nvSpPr>
        <p:spPr bwMode="auto">
          <a:xfrm>
            <a:off x="1981200" y="1939925"/>
            <a:ext cx="4343400" cy="32766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eaLnBrk="1" hangingPunct="1">
              <a:defRPr/>
            </a:pPr>
            <a:r>
              <a:rPr lang="en-GB" sz="3200" dirty="0">
                <a:solidFill>
                  <a:srgbClr val="2D608B"/>
                </a:solidFill>
                <a:latin typeface="Arial" charset="0"/>
              </a:rPr>
              <a:t>Patrick Troy interviewed for Channel 4 dispatches</a:t>
            </a:r>
          </a:p>
        </p:txBody>
      </p:sp>
      <p:sp>
        <p:nvSpPr>
          <p:cNvPr id="10" name="Rounded Rectangle 9"/>
          <p:cNvSpPr/>
          <p:nvPr/>
        </p:nvSpPr>
        <p:spPr bwMode="auto">
          <a:xfrm>
            <a:off x="1981200" y="1968500"/>
            <a:ext cx="4343400" cy="32766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eaLnBrk="1" hangingPunct="1">
              <a:defRPr/>
            </a:pPr>
            <a:r>
              <a:rPr lang="en-GB" sz="3200" dirty="0">
                <a:solidFill>
                  <a:srgbClr val="2D608B"/>
                </a:solidFill>
                <a:latin typeface="Arial" charset="0"/>
              </a:rPr>
              <a:t>We have appeared on National TV/radio slots in response to RAC Foundation report </a:t>
            </a:r>
          </a:p>
        </p:txBody>
      </p:sp>
      <p:sp>
        <p:nvSpPr>
          <p:cNvPr id="11" name="Rounded Rectangle 10"/>
          <p:cNvSpPr/>
          <p:nvPr/>
        </p:nvSpPr>
        <p:spPr bwMode="auto">
          <a:xfrm>
            <a:off x="1981200" y="1938338"/>
            <a:ext cx="4343400" cy="32766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eaLnBrk="1" hangingPunct="1">
              <a:defRPr/>
            </a:pPr>
            <a:r>
              <a:rPr lang="en-GB" sz="3200" dirty="0">
                <a:solidFill>
                  <a:srgbClr val="2D608B"/>
                </a:solidFill>
                <a:latin typeface="Arial" charset="0"/>
              </a:rPr>
              <a:t>We are liaising with Century Films over the new series of Parking Mad</a:t>
            </a:r>
          </a:p>
        </p:txBody>
      </p:sp>
      <p:sp>
        <p:nvSpPr>
          <p:cNvPr id="12" name="Rounded Rectangle 11"/>
          <p:cNvSpPr/>
          <p:nvPr/>
        </p:nvSpPr>
        <p:spPr bwMode="auto">
          <a:xfrm>
            <a:off x="1981200" y="1905000"/>
            <a:ext cx="4343400" cy="32766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p>
            <a:pPr algn="ctr" eaLnBrk="1" hangingPunct="1">
              <a:defRPr/>
            </a:pPr>
            <a:r>
              <a:rPr lang="en-GB" sz="3200" dirty="0">
                <a:solidFill>
                  <a:srgbClr val="2D608B"/>
                </a:solidFill>
                <a:latin typeface="Arial" charset="0"/>
              </a:rPr>
              <a:t>A media session at Parkex will encourage members to participate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nodeType="afterGroup">
                            <p:stCondLst>
                              <p:cond delay="1500"/>
                            </p:stCondLst>
                            <p:childTnLst>
                              <p:par>
                                <p:cTn id="9" presetID="9" presetClass="exit" presetSubtype="0" fill="hold" grpId="1" nodeType="afterEffect">
                                  <p:stCondLst>
                                    <p:cond delay="4000"/>
                                  </p:stCondLst>
                                  <p:childTnLst>
                                    <p:animEffect transition="out" filter="dissolv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nodeType="afterGroup">
                            <p:stCondLst>
                              <p:cond delay="6000"/>
                            </p:stCondLst>
                            <p:childTnLst>
                              <p:par>
                                <p:cTn id="13" presetID="14" presetClass="entr" presetSubtype="5"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randombar(vertical)">
                                      <p:cBhvr>
                                        <p:cTn id="15" dur="500"/>
                                        <p:tgtEl>
                                          <p:spTgt spid="9"/>
                                        </p:tgtEl>
                                      </p:cBhvr>
                                    </p:animEffect>
                                  </p:childTnLst>
                                </p:cTn>
                              </p:par>
                            </p:childTnLst>
                          </p:cTn>
                        </p:par>
                        <p:par>
                          <p:cTn id="16" fill="hold" nodeType="afterGroup">
                            <p:stCondLst>
                              <p:cond delay="7500"/>
                            </p:stCondLst>
                            <p:childTnLst>
                              <p:par>
                                <p:cTn id="17" presetID="9" presetClass="exit" presetSubtype="0" fill="hold" grpId="1" nodeType="afterEffect">
                                  <p:stCondLst>
                                    <p:cond delay="3600"/>
                                  </p:stCondLst>
                                  <p:childTnLst>
                                    <p:animEffect transition="out" filter="dissolv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nodeType="afterGroup">
                            <p:stCondLst>
                              <p:cond delay="11600"/>
                            </p:stCondLst>
                            <p:childTnLst>
                              <p:par>
                                <p:cTn id="21" presetID="14" presetClass="entr" presetSubtype="1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13100"/>
                            </p:stCondLst>
                            <p:childTnLst>
                              <p:par>
                                <p:cTn id="25" presetID="9" presetClass="exit" presetSubtype="0" fill="hold" grpId="1" nodeType="afterEffect">
                                  <p:stCondLst>
                                    <p:cond delay="330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nodeType="afterGroup">
                            <p:stCondLst>
                              <p:cond delay="16900"/>
                            </p:stCondLst>
                            <p:childTnLst>
                              <p:par>
                                <p:cTn id="29" presetID="14" presetClass="entr" presetSubtype="5"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randombar(vertical)">
                                      <p:cBhvr>
                                        <p:cTn id="31" dur="500"/>
                                        <p:tgtEl>
                                          <p:spTgt spid="11"/>
                                        </p:tgtEl>
                                      </p:cBhvr>
                                    </p:animEffect>
                                  </p:childTnLst>
                                </p:cTn>
                              </p:par>
                            </p:childTnLst>
                          </p:cTn>
                        </p:par>
                        <p:par>
                          <p:cTn id="32" fill="hold" nodeType="afterGroup">
                            <p:stCondLst>
                              <p:cond delay="18400"/>
                            </p:stCondLst>
                            <p:childTnLst>
                              <p:par>
                                <p:cTn id="33" presetID="9" presetClass="exit" presetSubtype="0" fill="hold" grpId="1" nodeType="afterEffect">
                                  <p:stCondLst>
                                    <p:cond delay="6200"/>
                                  </p:stCondLst>
                                  <p:childTnLst>
                                    <p:animEffect transition="out" filter="dissolv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nodeType="afterGroup">
                            <p:stCondLst>
                              <p:cond delay="25100"/>
                            </p:stCondLst>
                            <p:childTnLst>
                              <p:par>
                                <p:cTn id="37" presetID="14" presetClass="entr" presetSubtype="10" fill="hold" grpId="0" nodeType="after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par>
                          <p:cTn id="40" fill="hold" nodeType="afterGroup">
                            <p:stCondLst>
                              <p:cond delay="26600"/>
                            </p:stCondLst>
                            <p:childTnLst>
                              <p:par>
                                <p:cTn id="41" presetID="9" presetClass="exit" presetSubtype="0" fill="hold" grpId="1" nodeType="afterEffect">
                                  <p:stCondLst>
                                    <p:cond delay="7400"/>
                                  </p:stCondLst>
                                  <p:childTnLst>
                                    <p:animEffect transition="out" filter="dissolv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1341438"/>
            <a:ext cx="8928100" cy="1150937"/>
          </a:xfrm>
          <a:prstGeom prst="roundRect">
            <a:avLst>
              <a:gd name="adj" fmla="val 16667"/>
            </a:avLst>
          </a:prstGeom>
          <a:solidFill>
            <a:schemeClr val="bg1"/>
          </a:solidFill>
        </p:spPr>
        <p:txBody>
          <a:bodyPr/>
          <a:lstStyle/>
          <a:p>
            <a:r>
              <a:rPr lang="en-US" altLang="en-US" sz="3600" smtClean="0">
                <a:solidFill>
                  <a:srgbClr val="036699"/>
                </a:solidFill>
              </a:rPr>
              <a:t>Publishing cutting edge research, news</a:t>
            </a:r>
            <a:br>
              <a:rPr lang="en-US" altLang="en-US" sz="3600" smtClean="0">
                <a:solidFill>
                  <a:srgbClr val="036699"/>
                </a:solidFill>
              </a:rPr>
            </a:br>
            <a:r>
              <a:rPr lang="en-US" altLang="en-US" sz="3600" smtClean="0">
                <a:solidFill>
                  <a:srgbClr val="036699"/>
                </a:solidFill>
              </a:rPr>
              <a:t>and intelligence</a:t>
            </a:r>
          </a:p>
        </p:txBody>
      </p:sp>
      <p:sp>
        <p:nvSpPr>
          <p:cNvPr id="4" name="TextBox 3"/>
          <p:cNvSpPr txBox="1"/>
          <p:nvPr/>
        </p:nvSpPr>
        <p:spPr>
          <a:xfrm>
            <a:off x="395288" y="2781300"/>
            <a:ext cx="5761037" cy="3170238"/>
          </a:xfrm>
          <a:prstGeom prst="rect">
            <a:avLst/>
          </a:prstGeom>
          <a:noFill/>
        </p:spPr>
        <p:txBody>
          <a:bodyPr>
            <a:spAutoFit/>
          </a:bodyPr>
          <a:lstStyle/>
          <a:p>
            <a:pPr marL="342900" indent="-342900" eaLnBrk="1" hangingPunct="1">
              <a:buFont typeface="Arial" panose="020B0604020202020204" pitchFamily="34" charset="0"/>
              <a:buChar char="•"/>
              <a:defRPr/>
            </a:pPr>
            <a:r>
              <a:rPr lang="en-GB" sz="2000" dirty="0">
                <a:solidFill>
                  <a:srgbClr val="2D608B"/>
                </a:solidFill>
                <a:latin typeface="Arial" charset="0"/>
              </a:rPr>
              <a:t>Parking Practice notes</a:t>
            </a:r>
          </a:p>
          <a:p>
            <a:pPr marL="342900" indent="-342900" eaLnBrk="1" hangingPunct="1">
              <a:buFont typeface="Arial" panose="020B0604020202020204" pitchFamily="34" charset="0"/>
              <a:buChar char="•"/>
              <a:defRPr/>
            </a:pPr>
            <a:r>
              <a:rPr lang="en-GB" sz="2000" dirty="0">
                <a:solidFill>
                  <a:srgbClr val="2D608B"/>
                </a:solidFill>
                <a:latin typeface="Arial" charset="0"/>
              </a:rPr>
              <a:t>Information notes</a:t>
            </a:r>
          </a:p>
          <a:p>
            <a:pPr marL="342900" indent="-342900" eaLnBrk="1" hangingPunct="1">
              <a:buFont typeface="Arial" panose="020B0604020202020204" pitchFamily="34" charset="0"/>
              <a:buChar char="•"/>
              <a:defRPr/>
            </a:pPr>
            <a:r>
              <a:rPr lang="en-GB" sz="2000" dirty="0">
                <a:solidFill>
                  <a:srgbClr val="2D608B"/>
                </a:solidFill>
                <a:latin typeface="Arial" charset="0"/>
              </a:rPr>
              <a:t>Research reports</a:t>
            </a:r>
          </a:p>
          <a:p>
            <a:pPr marL="342900" indent="-342900" eaLnBrk="1" hangingPunct="1">
              <a:buFont typeface="Arial" panose="020B0604020202020204" pitchFamily="34" charset="0"/>
              <a:buChar char="•"/>
              <a:defRPr/>
            </a:pPr>
            <a:r>
              <a:rPr lang="en-GB" sz="2000" dirty="0">
                <a:solidFill>
                  <a:srgbClr val="2D608B"/>
                </a:solidFill>
                <a:latin typeface="Arial" charset="0"/>
              </a:rPr>
              <a:t>Infographics and insight in Parking News</a:t>
            </a:r>
          </a:p>
          <a:p>
            <a:pPr marL="342900" indent="-342900" eaLnBrk="1" hangingPunct="1">
              <a:buFont typeface="Arial" panose="020B0604020202020204" pitchFamily="34" charset="0"/>
              <a:buChar char="•"/>
              <a:defRPr/>
            </a:pPr>
            <a:r>
              <a:rPr lang="en-GB" sz="2000" dirty="0">
                <a:solidFill>
                  <a:srgbClr val="2D608B"/>
                </a:solidFill>
                <a:latin typeface="Arial" charset="0"/>
              </a:rPr>
              <a:t>Monday Musing Blog posts</a:t>
            </a:r>
          </a:p>
          <a:p>
            <a:pPr marL="342900" indent="-342900" eaLnBrk="1" hangingPunct="1">
              <a:buFont typeface="Arial" panose="020B0604020202020204" pitchFamily="34" charset="0"/>
              <a:buChar char="•"/>
              <a:defRPr/>
            </a:pPr>
            <a:r>
              <a:rPr lang="en-GB" sz="2000" dirty="0">
                <a:solidFill>
                  <a:srgbClr val="2D608B"/>
                </a:solidFill>
                <a:latin typeface="Arial" charset="0"/>
              </a:rPr>
              <a:t>LinkedIn discussion group</a:t>
            </a:r>
          </a:p>
          <a:p>
            <a:pPr marL="342900" indent="-342900" eaLnBrk="1" hangingPunct="1">
              <a:buFont typeface="Arial" panose="020B0604020202020204" pitchFamily="34" charset="0"/>
              <a:buChar char="•"/>
              <a:defRPr/>
            </a:pPr>
            <a:r>
              <a:rPr lang="en-GB" sz="2000" dirty="0">
                <a:solidFill>
                  <a:srgbClr val="2D608B"/>
                </a:solidFill>
                <a:latin typeface="Arial" charset="0"/>
              </a:rPr>
              <a:t>Research the Research project – collating Academic Research </a:t>
            </a:r>
          </a:p>
          <a:p>
            <a:pPr marL="342900" indent="-342900" eaLnBrk="1" hangingPunct="1">
              <a:buFont typeface="Arial" panose="020B0604020202020204" pitchFamily="34" charset="0"/>
              <a:buChar char="•"/>
              <a:defRPr/>
            </a:pPr>
            <a:r>
              <a:rPr lang="en-GB" sz="2000" dirty="0">
                <a:solidFill>
                  <a:srgbClr val="2D608B"/>
                </a:solidFill>
                <a:latin typeface="Arial" charset="0"/>
              </a:rPr>
              <a:t>Supporting Universities with </a:t>
            </a:r>
          </a:p>
          <a:p>
            <a:pPr eaLnBrk="1" hangingPunct="1">
              <a:defRPr/>
            </a:pPr>
            <a:r>
              <a:rPr lang="en-GB" sz="2000" dirty="0">
                <a:solidFill>
                  <a:srgbClr val="2D608B"/>
                </a:solidFill>
                <a:latin typeface="Arial" charset="0"/>
              </a:rPr>
              <a:t>     funding via John Heasman Bursary</a:t>
            </a:r>
            <a:endParaRPr lang="en-GB" dirty="0">
              <a:solidFill>
                <a:srgbClr val="2D608B"/>
              </a:solidFill>
              <a:latin typeface="Arial" charset="0"/>
            </a:endParaRP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2825750"/>
            <a:ext cx="2149475"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1268413"/>
            <a:ext cx="8785225" cy="1150937"/>
          </a:xfrm>
          <a:prstGeom prst="roundRect">
            <a:avLst>
              <a:gd name="adj" fmla="val 16667"/>
            </a:avLst>
          </a:prstGeom>
          <a:solidFill>
            <a:schemeClr val="bg1"/>
          </a:solidFill>
        </p:spPr>
        <p:txBody>
          <a:bodyPr/>
          <a:lstStyle/>
          <a:p>
            <a:r>
              <a:rPr lang="en-US" altLang="en-US" sz="3600" smtClean="0">
                <a:solidFill>
                  <a:srgbClr val="036699"/>
                </a:solidFill>
              </a:rPr>
              <a:t>Working hard to make parking a recognised profession</a:t>
            </a:r>
          </a:p>
        </p:txBody>
      </p:sp>
      <p:sp>
        <p:nvSpPr>
          <p:cNvPr id="4" name="TextBox 3"/>
          <p:cNvSpPr txBox="1"/>
          <p:nvPr/>
        </p:nvSpPr>
        <p:spPr>
          <a:xfrm>
            <a:off x="250825" y="2781300"/>
            <a:ext cx="8642350" cy="3908425"/>
          </a:xfrm>
          <a:prstGeom prst="rect">
            <a:avLst/>
          </a:prstGeom>
          <a:noFill/>
        </p:spPr>
        <p:txBody>
          <a:bodyPr>
            <a:spAutoFit/>
          </a:bodyPr>
          <a:lstStyle/>
          <a:p>
            <a:pPr marL="342900" indent="-342900">
              <a:buFont typeface="Arial" panose="020B0604020202020204" pitchFamily="34" charset="0"/>
              <a:buChar char="•"/>
              <a:defRPr/>
            </a:pPr>
            <a:endParaRPr lang="en-GB" sz="2000" b="0" dirty="0">
              <a:solidFill>
                <a:srgbClr val="2D608B"/>
              </a:solidFill>
              <a:latin typeface="Arial" charset="0"/>
            </a:endParaRPr>
          </a:p>
          <a:p>
            <a:pPr marL="342900" indent="-342900">
              <a:buFont typeface="Arial" panose="020B0604020202020204" pitchFamily="34" charset="0"/>
              <a:buChar char="•"/>
              <a:defRPr/>
            </a:pPr>
            <a:r>
              <a:rPr lang="en-GB" sz="2000" b="0" dirty="0">
                <a:solidFill>
                  <a:srgbClr val="2D608B"/>
                </a:solidFill>
                <a:latin typeface="Arial" charset="0"/>
              </a:rPr>
              <a:t>Professional Parking Qualifications in partnership with WAMITAB:</a:t>
            </a:r>
            <a:endParaRPr lang="en-GB" sz="2000" b="0" dirty="0">
              <a:solidFill>
                <a:schemeClr val="tx1">
                  <a:lumMod val="50000"/>
                  <a:lumOff val="50000"/>
                </a:schemeClr>
              </a:solidFill>
              <a:latin typeface="Arial" charset="0"/>
            </a:endParaRPr>
          </a:p>
          <a:p>
            <a:pPr marL="360363">
              <a:defRPr/>
            </a:pPr>
            <a:r>
              <a:rPr lang="en-GB" sz="2000" b="0" dirty="0">
                <a:solidFill>
                  <a:schemeClr val="tx1">
                    <a:lumMod val="50000"/>
                    <a:lumOff val="50000"/>
                  </a:schemeClr>
                </a:solidFill>
                <a:latin typeface="Arial" charset="0"/>
              </a:rPr>
              <a:t> Level 2 Award for Parking Enforcement Officers </a:t>
            </a:r>
          </a:p>
          <a:p>
            <a:pPr marL="360363">
              <a:defRPr/>
            </a:pPr>
            <a:r>
              <a:rPr lang="en-GB" sz="2000" b="0" dirty="0">
                <a:solidFill>
                  <a:schemeClr val="tx1">
                    <a:lumMod val="50000"/>
                    <a:lumOff val="50000"/>
                  </a:schemeClr>
                </a:solidFill>
                <a:latin typeface="Arial" charset="0"/>
              </a:rPr>
              <a:t> Level 3 Award for Notice Processors </a:t>
            </a:r>
            <a:br>
              <a:rPr lang="en-GB" sz="2000" b="0" dirty="0">
                <a:solidFill>
                  <a:schemeClr val="tx1">
                    <a:lumMod val="50000"/>
                    <a:lumOff val="50000"/>
                  </a:schemeClr>
                </a:solidFill>
                <a:latin typeface="Arial" charset="0"/>
              </a:rPr>
            </a:br>
            <a:endParaRPr lang="en-GB" sz="2000" b="0" dirty="0">
              <a:solidFill>
                <a:srgbClr val="2D608B"/>
              </a:solidFill>
              <a:latin typeface="Arial" charset="0"/>
            </a:endParaRPr>
          </a:p>
          <a:p>
            <a:pPr marL="342900" indent="-342900" eaLnBrk="1" hangingPunct="1">
              <a:buFont typeface="Arial" panose="020B0604020202020204" pitchFamily="34" charset="0"/>
              <a:buChar char="•"/>
              <a:defRPr/>
            </a:pPr>
            <a:r>
              <a:rPr lang="en-GB" sz="2000" b="0" dirty="0">
                <a:solidFill>
                  <a:srgbClr val="2D608B"/>
                </a:solidFill>
                <a:latin typeface="Arial" charset="0"/>
              </a:rPr>
              <a:t>Development of the Professionalism in Parking Award</a:t>
            </a:r>
            <a:br>
              <a:rPr lang="en-GB" sz="2000" b="0" dirty="0">
                <a:solidFill>
                  <a:srgbClr val="2D608B"/>
                </a:solidFill>
                <a:latin typeface="Arial" charset="0"/>
              </a:rPr>
            </a:br>
            <a:endParaRPr lang="en-GB" sz="2000" b="0" dirty="0">
              <a:solidFill>
                <a:srgbClr val="2D608B"/>
              </a:solidFill>
              <a:latin typeface="Arial" charset="0"/>
            </a:endParaRPr>
          </a:p>
          <a:p>
            <a:pPr marL="342900" indent="-342900" eaLnBrk="1" hangingPunct="1">
              <a:buFont typeface="Arial" panose="020B0604020202020204" pitchFamily="34" charset="0"/>
              <a:buChar char="•"/>
              <a:defRPr/>
            </a:pPr>
            <a:r>
              <a:rPr lang="en-GB" altLang="en-US" sz="2000" b="0" dirty="0">
                <a:solidFill>
                  <a:srgbClr val="2D608B"/>
                </a:solidFill>
                <a:latin typeface="Arial" charset="0"/>
              </a:rPr>
              <a:t>Conducting audits and guides members’ compliance with the Associations codes of practice, codes of conduct and developing charters</a:t>
            </a:r>
            <a:r>
              <a:rPr lang="en-GB" dirty="0">
                <a:solidFill>
                  <a:srgbClr val="2D608B"/>
                </a:solidFill>
                <a:latin typeface="Arial" charset="0"/>
              </a:rPr>
              <a:t/>
            </a:r>
            <a:br>
              <a:rPr lang="en-GB" dirty="0">
                <a:solidFill>
                  <a:srgbClr val="2D608B"/>
                </a:solidFill>
                <a:latin typeface="Arial" charset="0"/>
              </a:rPr>
            </a:br>
            <a:endParaRPr lang="en-GB" dirty="0">
              <a:solidFill>
                <a:srgbClr val="2D608B"/>
              </a:solidFill>
              <a:latin typeface="Arial" charset="0"/>
            </a:endParaRPr>
          </a:p>
          <a:p>
            <a:pPr>
              <a:defRPr/>
            </a:pPr>
            <a:endParaRPr lang="en-GB" b="0" dirty="0">
              <a:solidFill>
                <a:srgbClr val="2D608B"/>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2008">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90EE3256CF074DB982D60FC1B4AC37" ma:contentTypeVersion="13" ma:contentTypeDescription="Create a new document." ma:contentTypeScope="" ma:versionID="831bac1152e9e91f309a75095df2705f">
  <xsd:schema xmlns:xsd="http://www.w3.org/2001/XMLSchema" xmlns:xs="http://www.w3.org/2001/XMLSchema" xmlns:p="http://schemas.microsoft.com/office/2006/metadata/properties" xmlns:ns3="cf0c8d4f-4dd5-421e-8dc3-1741106fd2e4" xmlns:ns4="381f6246-33d6-4fe7-b2e1-b23078ae9686" targetNamespace="http://schemas.microsoft.com/office/2006/metadata/properties" ma:root="true" ma:fieldsID="468ac6c4f1eeb44cb81cdda9c689ba2c" ns3:_="" ns4:_="">
    <xsd:import namespace="cf0c8d4f-4dd5-421e-8dc3-1741106fd2e4"/>
    <xsd:import namespace="381f6246-33d6-4fe7-b2e1-b23078ae96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c8d4f-4dd5-421e-8dc3-1741106fd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f6246-33d6-4fe7-b2e1-b23078ae96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ED05DF-CDA1-4305-BE1F-15105140D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c8d4f-4dd5-421e-8dc3-1741106fd2e4"/>
    <ds:schemaRef ds:uri="381f6246-33d6-4fe7-b2e1-b23078ae9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9BDECD-0F9C-46D8-86B3-0337FDEDE7E8}">
  <ds:schemaRefs>
    <ds:schemaRef ds:uri="http://schemas.microsoft.com/sharepoint/v3/contenttype/forms"/>
  </ds:schemaRefs>
</ds:datastoreItem>
</file>

<file path=customXml/itemProps3.xml><?xml version="1.0" encoding="utf-8"?>
<ds:datastoreItem xmlns:ds="http://schemas.openxmlformats.org/officeDocument/2006/customXml" ds:itemID="{F2585624-9669-42F7-B9F6-2D66E2FF0024}">
  <ds:schemaRefs>
    <ds:schemaRef ds:uri="http://purl.org/dc/terms/"/>
    <ds:schemaRef ds:uri="http://schemas.microsoft.com/office/2006/documentManagement/types"/>
    <ds:schemaRef ds:uri="381f6246-33d6-4fe7-b2e1-b23078ae9686"/>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f0c8d4f-4dd5-421e-8dc3-1741106fd2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2008</Template>
  <TotalTime>1536</TotalTime>
  <Words>2516</Words>
  <Application>Microsoft Office PowerPoint</Application>
  <PresentationFormat>On-screen Show (4:3)</PresentationFormat>
  <Paragraphs>210</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template 2008</vt:lpstr>
      <vt:lpstr>Your Association, working for you  Stacey Chaplin (Cofely/North East Lincolnshire Council),  BPA Yorkshire and Humber Regional Chair</vt:lpstr>
      <vt:lpstr>BPA governance</vt:lpstr>
      <vt:lpstr>5 year strategy</vt:lpstr>
      <vt:lpstr>5 year strategy</vt:lpstr>
      <vt:lpstr> BPA Brands: Products and services</vt:lpstr>
      <vt:lpstr>Public Affairs and Research Update</vt:lpstr>
      <vt:lpstr>PowerPoint Presentation</vt:lpstr>
      <vt:lpstr>Publishing cutting edge research, news and intelligence</vt:lpstr>
      <vt:lpstr>Working hard to make parking a recognised profession</vt:lpstr>
      <vt:lpstr>How we communicate </vt:lpstr>
      <vt:lpstr>Building a parking community for you</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RECiPE: Communication Plan</dc:title>
  <dc:creator>DaveS</dc:creator>
  <cp:lastModifiedBy>Mike Cartmel</cp:lastModifiedBy>
  <cp:revision>227</cp:revision>
  <cp:lastPrinted>2015-03-10T09:43:09Z</cp:lastPrinted>
  <dcterms:created xsi:type="dcterms:W3CDTF">2011-12-14T09:08:38Z</dcterms:created>
  <dcterms:modified xsi:type="dcterms:W3CDTF">2020-08-03T09:49:27Z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0x010100AB90EE3256CF074DB982D60FC1B4AC37</vt:lpwstr>
  </property>
</Properties>
</file>