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9" r:id="rId2"/>
    <p:sldId id="310" r:id="rId3"/>
    <p:sldId id="311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D4457-CF2F-4688-810D-3D2AD5C10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5A5A5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E35DE7-F563-4771-90DE-F779865D72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57575B"/>
                </a:solidFill>
                <a:latin typeface="Futura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5F957BC-8D2D-4949-A406-A849A85D45FD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97BC1DC-F5AB-48D8-B11B-C61138C50C7A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30A8185-4B3F-4181-967E-2ECE4D7C787B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904E192-CAB1-4512-A593-FFB51A86F0CA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789553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7C6E2-3399-4E93-9E46-7C6439567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699E9-B8EF-459B-873B-7C76E778A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71CCFFC-5911-4D39-AD1A-D67205B7D0BF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9D71C40-0812-4383-AC7D-30179E113761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995868C-7553-43A7-8FD0-3B3F4CB8B92A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B310272-10A3-4315-880B-1CB85FD32EE5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275805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CB4FC-08A9-448A-BAC8-1740B55E1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8F039-2FA9-459E-9187-4D632EE95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B611185-1327-4F6F-AC79-87DD8BC5C0C1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45C228A-C294-41D7-AC80-FF538B86F73D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C807A61-7FDD-4D1C-8269-2128B703307D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53EA717-2562-4F59-A45F-E17E5B7E9A7B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18636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23046-EEEE-4772-8BC5-157CA2B68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0919B-0D0A-414C-AF71-7C06A1FF70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C9242C-C277-44FE-A3DF-068A38277C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0D6FD67-ECD3-42B4-B51B-AD9D5E026AEF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269BBAA-BCF2-4286-8D04-9027428A30DE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F833504-EB47-4D97-81E0-DBC028026A5D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266BEF8-8AFB-4DDA-8E27-80D4F3877E79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002601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027CB-341A-4D92-B622-0405A9F8C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534771-AB1F-4EDD-895B-5ECDBB306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Futura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6B85E9-2E38-4541-9739-9C49105245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7B0C8-CADD-4BB4-BB0F-F94B55912A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Futura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F3B3A-BB52-40A4-B7AE-6BA23693B4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7BED00B-32E1-4DE9-81CE-333D15F6C06C}"/>
              </a:ext>
            </a:extLst>
          </p:cNvPr>
          <p:cNvGrpSpPr/>
          <p:nvPr userDrawn="1"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ECF3020-523F-42F4-A122-C3AAFD0C7109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8B01111-ED53-4E12-8FA7-1E2E0DD4A9D2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543812-CBCD-4A3F-B995-7E6F66D8D327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617423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A3CBC-FE1B-4E4D-B54B-6ECDC5B3D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711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1245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5529C-73CC-436A-9819-FFCDB24D2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AFECF-49C6-4837-9FD3-DCD338862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50A3C8-B007-49CE-A638-2EAAE6B3E0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986C96-CB5D-468A-B0FF-D3F2C2B98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38D0-7A74-4821-A3F0-33787B9E5AF0}" type="datetimeFigureOut">
              <a:rPr lang="en-GB" smtClean="0"/>
              <a:t>24/04/2019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D343AD-BDCD-46A9-A739-15AED7216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36863D-5E10-45EB-8895-23F201221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3A76-651E-4C5A-8182-3AC75915CB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8606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F59FD-4ACD-492A-AD51-4801C54DF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9EC83B-28D6-493A-AF73-A926C5B182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9468CC-3399-4C0D-B6E0-D6428CCB9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5492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226B48-8944-4399-98F0-4D9516397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138963-EE65-429F-95EA-C8A356529A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51FF9-2DD8-4FE8-BB0D-94041DF850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038D0-7A74-4821-A3F0-33787B9E5AF0}" type="datetimeFigureOut">
              <a:rPr lang="en-GB" smtClean="0"/>
              <a:t>24/04/2019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C632F-78D9-40C6-822D-22C5ED902E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76A2D-CBC0-48B3-BE44-E6BA66B073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F3A76-651E-4C5A-8182-3AC75915CBE5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857BB2E-7BBA-4104-A637-AAB8614BFAD9}"/>
              </a:ext>
            </a:extLst>
          </p:cNvPr>
          <p:cNvGrpSpPr/>
          <p:nvPr/>
        </p:nvGrpSpPr>
        <p:grpSpPr>
          <a:xfrm>
            <a:off x="0" y="0"/>
            <a:ext cx="12192000" cy="549275"/>
            <a:chOff x="0" y="0"/>
            <a:chExt cx="12192000" cy="54927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DAAD70A-0640-4EDC-8AF7-94740EE0F451}"/>
                </a:ext>
              </a:extLst>
            </p:cNvPr>
            <p:cNvSpPr/>
            <p:nvPr userDrawn="1"/>
          </p:nvSpPr>
          <p:spPr>
            <a:xfrm>
              <a:off x="0" y="0"/>
              <a:ext cx="12192000" cy="182880"/>
            </a:xfrm>
            <a:prstGeom prst="rect">
              <a:avLst/>
            </a:prstGeom>
            <a:solidFill>
              <a:srgbClr val="077A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3A5E996-D472-4057-9B59-A71BC1308EDD}"/>
                </a:ext>
              </a:extLst>
            </p:cNvPr>
            <p:cNvSpPr/>
            <p:nvPr userDrawn="1"/>
          </p:nvSpPr>
          <p:spPr>
            <a:xfrm>
              <a:off x="0" y="182880"/>
              <a:ext cx="12192000" cy="182880"/>
            </a:xfrm>
            <a:prstGeom prst="rect">
              <a:avLst/>
            </a:prstGeom>
            <a:solidFill>
              <a:srgbClr val="97C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867761D-0AA7-4FCC-87AD-CCA771C1012A}"/>
                </a:ext>
              </a:extLst>
            </p:cNvPr>
            <p:cNvSpPr/>
            <p:nvPr userDrawn="1"/>
          </p:nvSpPr>
          <p:spPr>
            <a:xfrm>
              <a:off x="0" y="366395"/>
              <a:ext cx="12192000" cy="182880"/>
            </a:xfrm>
            <a:prstGeom prst="rect">
              <a:avLst/>
            </a:prstGeom>
            <a:solidFill>
              <a:srgbClr val="00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3661" y="5804028"/>
            <a:ext cx="2133321" cy="684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681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57575B"/>
          </a:solidFill>
          <a:latin typeface="Futura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7575B"/>
          </a:solidFill>
          <a:latin typeface="DINRoundOT" panose="020B0504020101020102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4636"/>
            <a:ext cx="9144000" cy="973149"/>
          </a:xfrm>
        </p:spPr>
        <p:txBody>
          <a:bodyPr>
            <a:normAutofit fontScale="90000"/>
          </a:bodyPr>
          <a:lstStyle/>
          <a:p>
            <a:r>
              <a:rPr lang="en-GB" dirty="0"/>
              <a:t>Proposed 3sixty changes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1973483"/>
            <a:ext cx="9598325" cy="3932641"/>
          </a:xfrm>
        </p:spPr>
        <p:txBody>
          <a:bodyPr>
            <a:normAutofit/>
          </a:bodyPr>
          <a:lstStyle/>
          <a:p>
            <a:r>
              <a:rPr lang="en-GB" sz="3200" dirty="0"/>
              <a:t>Production of FOAM case pack for TPT</a:t>
            </a:r>
          </a:p>
          <a:p>
            <a:r>
              <a:rPr lang="en-GB" sz="3200" dirty="0"/>
              <a:t>Purge</a:t>
            </a:r>
            <a:endParaRPr lang="en-US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780118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4636"/>
            <a:ext cx="9144000" cy="973149"/>
          </a:xfrm>
        </p:spPr>
        <p:txBody>
          <a:bodyPr>
            <a:normAutofit/>
          </a:bodyPr>
          <a:lstStyle/>
          <a:p>
            <a:r>
              <a:rPr lang="en-GB" dirty="0"/>
              <a:t>Current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1973483"/>
            <a:ext cx="9598325" cy="3932641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/>
              <a:t>TPT require separate pdfs to be uploaded rather than one single evidence pack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/>
              <a:t>This is achievable in 3sixty and instructions have been previously provided by Hilary.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/>
              <a:t>However this process still meant quite a few button presses and can take approx. 10 minutes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947270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4636"/>
            <a:ext cx="9144000" cy="973149"/>
          </a:xfrm>
        </p:spPr>
        <p:txBody>
          <a:bodyPr>
            <a:normAutofit/>
          </a:bodyPr>
          <a:lstStyle/>
          <a:p>
            <a:r>
              <a:rPr lang="en-GB" dirty="0"/>
              <a:t>New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1973483"/>
            <a:ext cx="9598325" cy="3932641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/>
              <a:t>We are going to add a new button to the main case screen “Generate case pack”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800" dirty="0"/>
              <a:t>This will be hidden for environmental systems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800" dirty="0"/>
              <a:t>When clicked we will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800" dirty="0"/>
              <a:t>Identify the type of ticket e.g. direct issue, bus lane or CCTV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Creates the documents in a directory can be configured in a setting</a:t>
            </a:r>
          </a:p>
          <a:p>
            <a:pPr marL="342900" indent="-342900" algn="l" fontAlgn="ctr">
              <a:buFont typeface="Arial" panose="020B0604020202020204" pitchFamily="34" charset="0"/>
              <a:buChar char="•"/>
            </a:pPr>
            <a:r>
              <a:rPr lang="en-GB" sz="2800" dirty="0"/>
              <a:t>Create a summary file.</a:t>
            </a:r>
            <a:endParaRPr lang="en-US" sz="2800" dirty="0"/>
          </a:p>
          <a:p>
            <a:pPr marL="1200150" lvl="2" indent="-285750" algn="l" fontAlgn="ctr">
              <a:buFont typeface="Arial" panose="020B0604020202020204" pitchFamily="34" charset="0"/>
              <a:buChar char="•"/>
            </a:pPr>
            <a:r>
              <a:rPr lang="en-GB" sz="2800" dirty="0"/>
              <a:t>Lists the documents we exported, and those we did not.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929891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47B58-06D7-4CDF-AA3A-A84A0DF8D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8670" cy="1105866"/>
          </a:xfrm>
        </p:spPr>
        <p:txBody>
          <a:bodyPr>
            <a:normAutofit/>
          </a:bodyPr>
          <a:lstStyle/>
          <a:p>
            <a:r>
              <a:rPr lang="en-GB" dirty="0"/>
              <a:t>Is the numbering OK….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4888A4B-20CD-41F6-92EB-54E56FA71E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5982237"/>
              </p:ext>
            </p:extLst>
          </p:nvPr>
        </p:nvGraphicFramePr>
        <p:xfrm>
          <a:off x="838198" y="1762539"/>
          <a:ext cx="10558670" cy="47303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79335">
                  <a:extLst>
                    <a:ext uri="{9D8B030D-6E8A-4147-A177-3AD203B41FA5}">
                      <a16:colId xmlns:a16="http://schemas.microsoft.com/office/drawing/2014/main" val="3861011421"/>
                    </a:ext>
                  </a:extLst>
                </a:gridCol>
                <a:gridCol w="5279335">
                  <a:extLst>
                    <a:ext uri="{9D8B030D-6E8A-4147-A177-3AD203B41FA5}">
                      <a16:colId xmlns:a16="http://schemas.microsoft.com/office/drawing/2014/main" val="2128180551"/>
                    </a:ext>
                  </a:extLst>
                </a:gridCol>
              </a:tblGrid>
              <a:tr h="337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Direct Issue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Bus lane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415418040"/>
                  </a:ext>
                </a:extLst>
              </a:tr>
              <a:tr h="337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&lt;SerNo&gt; - 1 - Copy of PCN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&lt;SerNo&gt; - 1 - Witness Statement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638844466"/>
                  </a:ext>
                </a:extLst>
              </a:tr>
              <a:tr h="337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&lt;SerNo&gt; - 2 - Case Status Report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211744467"/>
                  </a:ext>
                </a:extLst>
              </a:tr>
              <a:tr h="337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&lt;SerNo&gt; - 2 - Copy of PCN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450015983"/>
                  </a:ext>
                </a:extLst>
              </a:tr>
              <a:tr h="337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&lt;SerNo&gt; - 3 - Case Status Report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690619245"/>
                  </a:ext>
                </a:extLst>
              </a:tr>
              <a:tr h="337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&lt;SerNo&gt; - 3 - Incoming Correspondence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90369481"/>
                  </a:ext>
                </a:extLst>
              </a:tr>
              <a:tr h="337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&lt;SerNo&gt; - 4 - Challenge Rejection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&lt;SerNo&gt; - 4 - Incoming Correspondence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482023372"/>
                  </a:ext>
                </a:extLst>
              </a:tr>
              <a:tr h="337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&lt;SerNo&gt; - 5 - Copy of NTO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&lt;SerNo&gt; - 5 - NOR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166542518"/>
                  </a:ext>
                </a:extLst>
              </a:tr>
              <a:tr h="337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&lt;SerNo&gt; - 6 - NOR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&lt;SerNo&gt; - 6 - CC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541091410"/>
                  </a:ext>
                </a:extLst>
              </a:tr>
              <a:tr h="337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&lt;SerNo&gt; - 7- CC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&lt;SerNo&gt; - 7 - Aditional Correspondence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402618089"/>
                  </a:ext>
                </a:extLst>
              </a:tr>
              <a:tr h="337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&lt;SerNo&gt; - 8 - Aditional Correspondence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&lt;SerNo&gt; - 8 - OFR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518537142"/>
                  </a:ext>
                </a:extLst>
              </a:tr>
              <a:tr h="337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&lt;SerNo&gt; - 9 - OFR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&lt;SerNo&gt; - 9 - Warrant of Control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4186164494"/>
                  </a:ext>
                </a:extLst>
              </a:tr>
              <a:tr h="337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&lt;SerNo&gt; - 10 - Warrant of Control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391003380"/>
                  </a:ext>
                </a:extLst>
              </a:tr>
              <a:tr h="337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&lt;SerNo&gt; - 11 - Photographs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&lt;SerNo&gt; - 10 - Photographs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4203722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6692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715B8-58C8-420A-BE5E-4C6974ECA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Requirements\Caveats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32EA4-4733-4E35-9A82-6AC880B58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fontAlgn="ctr"/>
            <a:r>
              <a:rPr lang="en-GB" dirty="0"/>
              <a:t>Require PDF995.</a:t>
            </a:r>
          </a:p>
          <a:p>
            <a:pPr lvl="0" fontAlgn="ctr"/>
            <a:r>
              <a:rPr lang="en-GB" dirty="0"/>
              <a:t>A number of state codes will need to be configured. These will hold the progressions that are used for incoming correspondence, challenge rejections, NTO production etc.</a:t>
            </a:r>
            <a:endParaRPr lang="en-US" dirty="0"/>
          </a:p>
          <a:p>
            <a:pPr lvl="0" fontAlgn="ctr"/>
            <a:r>
              <a:rPr lang="en-GB" dirty="0"/>
              <a:t>If a document has been produced multiple times we will export each version. We will combine these so we can group them in a single file.</a:t>
            </a:r>
          </a:p>
          <a:p>
            <a:pPr lvl="0" fontAlgn="ctr"/>
            <a:r>
              <a:rPr lang="en-GB" dirty="0"/>
              <a:t>We will not be providing video evidence.</a:t>
            </a:r>
          </a:p>
          <a:p>
            <a:pPr fontAlgn="ctr"/>
            <a:r>
              <a:rPr lang="en-GB" dirty="0"/>
              <a:t>Case packs will only be created, we will not email or print them. The processing of uploading them to TPT will still have to be done manually.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2047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B1CB6-B2DA-4B99-AE2D-A5D69C7B8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Purge – How it currently works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7312F-4AE3-4131-8397-729B6DF15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is a scheduled task running in the background which checks each night it you have requested a purge to be run.</a:t>
            </a:r>
          </a:p>
          <a:p>
            <a:r>
              <a:rPr lang="en-GB" dirty="0"/>
              <a:t>The purge will NOT run unless told to do so in 3sixty.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Once a purge has run when it has been requested “Run purge tonight” is set back to NO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AA0521-D614-46F9-BCBA-90D70DBBFE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5017" y="3572754"/>
            <a:ext cx="5000625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663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C6568-FCF6-42D5-B90A-2AC199733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Purge - Proposal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7D20C-D0DD-4B7B-8D76-54FDAF12D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have had a request to run the purge on a daily basis </a:t>
            </a:r>
            <a:r>
              <a:rPr lang="en-GB" dirty="0" err="1"/>
              <a:t>i.e</a:t>
            </a:r>
            <a:r>
              <a:rPr lang="en-GB" dirty="0"/>
              <a:t> the user does NOT have to request it. It will be done automatically.</a:t>
            </a:r>
          </a:p>
          <a:p>
            <a:r>
              <a:rPr lang="en-GB" dirty="0"/>
              <a:t>We can add a setting so that you can choose if you wish to run this way or stay as it currently works.</a:t>
            </a:r>
          </a:p>
          <a:p>
            <a:r>
              <a:rPr lang="en-GB" dirty="0"/>
              <a:t>Thoughts please?</a:t>
            </a:r>
          </a:p>
          <a:p>
            <a:pPr lvl="1"/>
            <a:r>
              <a:rPr lang="en-GB" dirty="0"/>
              <a:t>If running every night without a user requesting in 3sixty would it do step 1 or 2 or both?</a:t>
            </a:r>
          </a:p>
          <a:p>
            <a:pPr lvl="1"/>
            <a:r>
              <a:rPr lang="en-GB" dirty="0"/>
              <a:t>At the moment date for purge is entered manually. If running every night would have to do for case before XXX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2626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Imperial main logo powerpoint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576</Words>
  <Application>Microsoft Office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DINRoundOT</vt:lpstr>
      <vt:lpstr>Futura</vt:lpstr>
      <vt:lpstr>1_Imperial main logo powerpoint template</vt:lpstr>
      <vt:lpstr>Proposed 3sixty changes</vt:lpstr>
      <vt:lpstr>Current process</vt:lpstr>
      <vt:lpstr>New process</vt:lpstr>
      <vt:lpstr>Is the numbering OK….</vt:lpstr>
      <vt:lpstr>Requirements\Caveats</vt:lpstr>
      <vt:lpstr>Purge – How it currently works</vt:lpstr>
      <vt:lpstr>Purge - Proposal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3sixty changes</dc:title>
  <dc:creator>Helen Clements</dc:creator>
  <cp:lastModifiedBy>Helen Clements</cp:lastModifiedBy>
  <cp:revision>10</cp:revision>
  <dcterms:created xsi:type="dcterms:W3CDTF">2019-04-18T13:49:08Z</dcterms:created>
  <dcterms:modified xsi:type="dcterms:W3CDTF">2019-04-24T17:35:47Z</dcterms:modified>
</cp:coreProperties>
</file>