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9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0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7" r:id="rId1"/>
    <p:sldMasterId id="2147483671" r:id="rId2"/>
    <p:sldMasterId id="2147483698" r:id="rId3"/>
    <p:sldMasterId id="2147483712" r:id="rId4"/>
    <p:sldMasterId id="2147483726" r:id="rId5"/>
    <p:sldMasterId id="2147483740" r:id="rId6"/>
    <p:sldMasterId id="2147483819" r:id="rId7"/>
    <p:sldMasterId id="2147483873" r:id="rId8"/>
    <p:sldMasterId id="2147483885" r:id="rId9"/>
    <p:sldMasterId id="2147483898" r:id="rId10"/>
    <p:sldMasterId id="2147483912" r:id="rId11"/>
  </p:sldMasterIdLst>
  <p:notesMasterIdLst>
    <p:notesMasterId r:id="rId40"/>
  </p:notesMasterIdLst>
  <p:handoutMasterIdLst>
    <p:handoutMasterId r:id="rId41"/>
  </p:handoutMasterIdLst>
  <p:sldIdLst>
    <p:sldId id="256" r:id="rId12"/>
    <p:sldId id="422" r:id="rId13"/>
    <p:sldId id="423" r:id="rId14"/>
    <p:sldId id="424" r:id="rId15"/>
    <p:sldId id="391" r:id="rId16"/>
    <p:sldId id="425" r:id="rId17"/>
    <p:sldId id="426" r:id="rId18"/>
    <p:sldId id="453" r:id="rId19"/>
    <p:sldId id="427" r:id="rId20"/>
    <p:sldId id="428" r:id="rId21"/>
    <p:sldId id="429" r:id="rId22"/>
    <p:sldId id="440" r:id="rId23"/>
    <p:sldId id="441" r:id="rId24"/>
    <p:sldId id="442" r:id="rId25"/>
    <p:sldId id="443" r:id="rId26"/>
    <p:sldId id="444" r:id="rId27"/>
    <p:sldId id="445" r:id="rId28"/>
    <p:sldId id="446" r:id="rId29"/>
    <p:sldId id="447" r:id="rId30"/>
    <p:sldId id="448" r:id="rId31"/>
    <p:sldId id="449" r:id="rId32"/>
    <p:sldId id="450" r:id="rId33"/>
    <p:sldId id="451" r:id="rId34"/>
    <p:sldId id="452" r:id="rId35"/>
    <p:sldId id="454" r:id="rId36"/>
    <p:sldId id="419" r:id="rId37"/>
    <p:sldId id="393" r:id="rId38"/>
    <p:sldId id="281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CFE9A"/>
    <a:srgbClr val="6699FF"/>
    <a:srgbClr val="0066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8" autoAdjust="0"/>
    <p:restoredTop sz="94696" autoAdjust="0"/>
  </p:normalViewPr>
  <p:slideViewPr>
    <p:cSldViewPr>
      <p:cViewPr varScale="1">
        <p:scale>
          <a:sx n="66" d="100"/>
          <a:sy n="66" d="100"/>
        </p:scale>
        <p:origin x="833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42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0" Type="http://schemas.openxmlformats.org/officeDocument/2006/relationships/slide" Target="slides/slide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FDE433E-A005-4EB1-B694-AF778E6536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381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EDEB414-44B4-4DEE-A897-8FC99A0592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364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defRPr/>
            </a:pPr>
            <a:fld id="{7D7ACE73-6F67-4546-9D9C-739F9823CF79}" type="slidenum">
              <a:rPr lang="en-GB" sz="1200" smtClean="0">
                <a:latin typeface="Times New Roman" pitchFamily="18" charset="0"/>
              </a:rPr>
              <a:pPr>
                <a:defRPr/>
              </a:pPr>
              <a:t>1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463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defRPr/>
            </a:pPr>
            <a:fld id="{7D7ACE73-6F67-4546-9D9C-739F9823CF79}" type="slidenum">
              <a:rPr lang="en-GB" sz="1200" smtClean="0">
                <a:solidFill>
                  <a:prstClr val="black"/>
                </a:solidFill>
                <a:latin typeface="Times New Roman" pitchFamily="18" charset="0"/>
              </a:rPr>
              <a:pPr>
                <a:defRPr/>
              </a:pPr>
              <a:t>2</a:t>
            </a:fld>
            <a:endParaRPr lang="en-GB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5116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Robert will be working with Support for a month or two to pick up experience with our products and customers.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DEB414-44B4-4DEE-A897-8FC99A0592CF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026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Web Portal will allow customers to update their calls</a:t>
            </a:r>
            <a:r>
              <a:rPr lang="en-GB" baseline="0" dirty="0"/>
              <a:t>, and download training manuals.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DEB414-44B4-4DEE-A897-8FC99A0592CF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918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defRPr/>
            </a:pPr>
            <a:fld id="{1C882E1D-B7F4-44F0-BCB7-A90A16461B15}" type="slidenum">
              <a:rPr lang="en-GB" sz="1200" smtClean="0">
                <a:latin typeface="Times New Roman" pitchFamily="18" charset="0"/>
              </a:rPr>
              <a:pPr>
                <a:defRPr/>
              </a:pPr>
              <a:t>28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012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3B5B2-0D00-4E9B-AC53-724616618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10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CAA79-CD79-4E68-A62B-A78389AD8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972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6CD52-6C37-403A-A3D9-84E33A05E9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9019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38610-7822-4199-AA9E-F512C8723DA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97509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2033F-2AB8-4683-99E4-329226716B5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213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6F0F2-C2C5-4DD5-A301-0A3B628BEC3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4737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32CDA-6E9C-41CD-B0A0-2CB8F9AFD8B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25063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19D06-3B9A-432D-A2CA-6EA716CD5E4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36215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37EDD-FC25-40EF-B969-AC257B9BA4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0552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07756-E2F2-40B7-BE84-1C33C0E8DC6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177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081AF-4A63-4533-93BF-A5C4DD606B2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8554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2E7FC-393A-471E-A4EA-5D31FCBC4FF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44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66A4F-69C5-4CE4-9A09-2B42D96B0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795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31B9A-A7E6-4BAD-BB06-4807B9DBFC8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6723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C8486-0980-430C-B0FF-B50AC37CD6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75384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6DBB9-596E-411A-BE23-A0358662A5F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3711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3B5B2-0D00-4E9B-AC53-7246166180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50850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CF769-9BA8-4B18-94A6-EEEB689C0C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41686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93573-8278-4178-A28E-12E20AA382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28718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04F02-4E79-425A-B7FD-A9919B0027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91582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B808F-B919-417D-9609-279C7BDBBC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15482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C37DF-1D01-4FD1-9CBA-EDA52E6EB6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1053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367B9-8C7C-4F86-97B5-C84B49DC89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508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2A9E5-2B41-48E7-A065-FC40A46DC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326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48283-57D1-42A0-ACC1-B81ED5A08D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8104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7A12C-16E0-4138-BFFB-3678CE9169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02490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CAA79-CD79-4E68-A62B-A78389AD8D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6107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66A4F-69C5-4CE4-9A09-2B42D96B05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6516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2A9E5-2B41-48E7-A065-FC40A46DC2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92405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B4C53-AA96-4F6A-860A-1200C8F5AF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18348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20D7-3759-4F32-A02D-FD3E22AEB6A7}" type="datetimeFigureOut">
              <a:rPr lang="en-GB" smtClean="0"/>
              <a:t>30/03/2017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04FD-BCB3-4963-9D6A-E7A79BC81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6962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20D7-3759-4F32-A02D-FD3E22AEB6A7}" type="datetimeFigureOut">
              <a:rPr lang="en-GB" smtClean="0"/>
              <a:t>30/03/2017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04FD-BCB3-4963-9D6A-E7A79BC81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84132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20D7-3759-4F32-A02D-FD3E22AEB6A7}" type="datetimeFigureOut">
              <a:rPr lang="en-GB" smtClean="0"/>
              <a:t>30/03/2017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04FD-BCB3-4963-9D6A-E7A79BC81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76909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20D7-3759-4F32-A02D-FD3E22AEB6A7}" type="datetimeFigureOut">
              <a:rPr lang="en-GB" smtClean="0"/>
              <a:t>30/03/2017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04FD-BCB3-4963-9D6A-E7A79BC81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877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B4C53-AA96-4F6A-860A-1200C8F5A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2372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20D7-3759-4F32-A02D-FD3E22AEB6A7}" type="datetimeFigureOut">
              <a:rPr lang="en-GB" smtClean="0"/>
              <a:t>30/03/2017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04FD-BCB3-4963-9D6A-E7A79BC81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01601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20D7-3759-4F32-A02D-FD3E22AEB6A7}" type="datetimeFigureOut">
              <a:rPr lang="en-GB" smtClean="0"/>
              <a:t>30/03/2017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04FD-BCB3-4963-9D6A-E7A79BC81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84874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20D7-3759-4F32-A02D-FD3E22AEB6A7}" type="datetimeFigureOut">
              <a:rPr lang="en-GB" smtClean="0"/>
              <a:t>30/03/2017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04FD-BCB3-4963-9D6A-E7A79BC81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49805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20D7-3759-4F32-A02D-FD3E22AEB6A7}" type="datetimeFigureOut">
              <a:rPr lang="en-GB" smtClean="0"/>
              <a:t>30/03/2017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04FD-BCB3-4963-9D6A-E7A79BC81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71403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20D7-3759-4F32-A02D-FD3E22AEB6A7}" type="datetimeFigureOut">
              <a:rPr lang="en-GB" smtClean="0"/>
              <a:t>30/03/2017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04FD-BCB3-4963-9D6A-E7A79BC81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51348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20D7-3759-4F32-A02D-FD3E22AEB6A7}" type="datetimeFigureOut">
              <a:rPr lang="en-GB" smtClean="0"/>
              <a:t>30/03/2017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04FD-BCB3-4963-9D6A-E7A79BC81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92912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20D7-3759-4F32-A02D-FD3E22AEB6A7}" type="datetimeFigureOut">
              <a:rPr lang="en-GB" smtClean="0"/>
              <a:t>30/03/2017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04FD-BCB3-4963-9D6A-E7A79BC81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06795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20D7-3759-4F32-A02D-FD3E22AEB6A7}" type="datetimeFigureOut">
              <a:rPr lang="en-GB" smtClean="0"/>
              <a:t>30/03/2017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04FD-BCB3-4963-9D6A-E7A79BC81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54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8BCF4-2E0B-4435-B28C-42EBE24DB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19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E361D-C3EB-4C00-99EE-C2F09B55E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8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E0FFF-E517-4902-86D0-96432B4E3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92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FC1EB-8E46-43BD-BD13-5948339F4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63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91499-1D6A-424C-B912-C609F55EA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09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5E998-BCC8-4FD3-BFE7-071D7FDF7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1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CF769-9BA8-4B18-94A6-EEEB689C0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16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92DAD-8CE5-4B0E-B38A-EF8FD6063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74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D6F9C-54BA-42DD-8A09-8FC38768D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06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8EA1F-E9BB-4612-94E5-72FD5D65F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67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A7DAF-4A9D-4FDC-81CC-3469AC379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996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5A64E-8085-43D6-84F2-AA31B87F3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547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436C-B973-4E26-BB07-E9F1AE476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800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E3006-B668-410C-BD7C-85D78CA87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206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CDCC6-23D9-406E-BF3A-EFA00D9B0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992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571FC-4F85-4027-91A1-DA279A8A5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920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189CB-25CD-4970-BB64-24409BB82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3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93573-8278-4178-A28E-12E20AA38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180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1EC7E-D1F2-4058-A66C-259DEE5BD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151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CB7DE-F8EB-4030-9659-7E09AF0CB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692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F4D2C-FC7D-4650-8EA5-ADEC6C701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104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C607F-AE81-453D-8DE1-542478E95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879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B007C-7623-4412-9D86-41A2EEF70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38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9D93C-EDB8-49CF-AE02-58BBD46CB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607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9DF03-ABD2-4A5D-99C9-F5746C16B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729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8D499-A438-4158-A315-D9FCFC583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16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FA8E0-5334-4D42-BF65-A94A9195C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180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A36D6-27AA-4631-922C-E0E5ECD66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52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04F02-4E79-425A-B7FD-A9919B002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899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59AD1-8D7F-4DAA-A36D-356FED1BE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836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2A95C-D65F-4322-85EA-7F3289E76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04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A1C42-03FF-47EF-9E51-422901C9C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85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D7AC0-2569-48F6-9CFA-8180CA860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029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9F0C3-CE04-47C5-9E19-667F7CD33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607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2E004-2DD7-4300-9A9C-B514204EC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579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8EFAD-63D6-4601-9B61-354857856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881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BF517-A35C-4EDF-A65D-A4E45E87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478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CFA97-5842-412F-B20D-2754253A1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58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193EC-2195-41AE-87A0-E6A96FC77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3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B808F-B919-417D-9609-279C7BDBB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149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9140D-F84E-491B-A79F-99D865BA1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85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BCD60-9403-4EC7-A4F3-3CABA6CA9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412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03814-F14C-4997-BDBA-7449D484B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74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1884A-A4E7-4CDD-87DF-CAB5BA5F9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507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CCC73-D0F7-4782-955D-33E6E390D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979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D88B7-9CDD-438C-91B9-7B6FFD08F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42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C99CD-282F-4264-8C8C-6FEA9C5A9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631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4A485-8598-465E-AAD1-1716789A8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787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720C0-1FF5-4B51-A409-E502082CB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075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4A915-5C50-465D-AA19-1FDA23A52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2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C37DF-1D01-4FD1-9CBA-EDA52E6EB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093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BEA72-B52F-4071-98D9-536381ED3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232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58FC5-218D-44C0-9BB3-18ACE5884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586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8E6CC-F3D2-4B63-91EB-6C1DFDE23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474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F5915-7C78-4175-9BF7-E129DB9CC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775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02C3E-DE4A-4117-BCAB-C5D072B07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72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AE721-9E4C-4112-922B-BD65EB042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606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9B783-0EDE-4EEA-A0B2-5CEC953A1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357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3384F-6521-43E6-9610-C9C1F27AA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637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E3E29-BBC8-4B19-AC59-3CA65D410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129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CAA93-CEFF-413D-85CE-FF32A1467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4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367B9-8C7C-4F86-97B5-C84B49DC8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0857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BF938-13BB-43F4-B917-9BA35CF7C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515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6F3AF-0882-497F-A3F1-0EC26C351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030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74A2E-A783-4022-BB29-200B34734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851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682B4-922B-4493-A70C-BBF4BE58A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104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97C1E-6C49-4967-A1DF-25D3207F8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402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19F65-119B-420E-8617-230A6ADC1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72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AA2DB-9A8C-4377-B994-E314B511E2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076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9F30F-F0D1-4740-9F7C-1E848C8AC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122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BAC7F-BC2E-4C07-917F-78C60D530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627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BFD7C-987A-4FAF-A8AA-C6ED60736F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08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48283-57D1-42A0-ACC1-B81ED5A08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533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4C1F4-2FD0-4EE4-925B-77B0C8DCC6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0717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4B21E-E110-4AE2-A16B-38C235EBF1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117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D6485-3DC4-4952-A775-AB3A02838B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7114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1D328-141D-42E0-9278-069777E54F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1284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94073-D06E-49CC-B5A4-680EBDE08E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6663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8E2A0-01C9-46D2-B7A8-31164A7DAF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5241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F44BC-9B4E-47F4-B854-E7C1FC73A6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5590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07AC2-C6DE-4330-8AA8-99034851B9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3490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07DCC-2C62-4884-BAA1-6EB429ED3A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5995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6CD52-6C37-403A-A3D9-84E33A05E9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279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7A12C-16E0-4138-BFFB-3678CE916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001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BFD7C-987A-4FAF-A8AA-C6ED60736F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35166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4C1F4-2FD0-4EE4-925B-77B0C8DCC6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6638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4B21E-E110-4AE2-A16B-38C235EBF1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9327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D6485-3DC4-4952-A775-AB3A02838B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611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1D328-141D-42E0-9278-069777E54F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397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94073-D06E-49CC-B5A4-680EBDE08E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0633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8E2A0-01C9-46D2-B7A8-31164A7DAF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2337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F44BC-9B4E-47F4-B854-E7C1FC73A6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64961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07AC2-C6DE-4330-8AA8-99034851B9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7600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07DCC-2C62-4884-BAA1-6EB429ED3A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47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166B46E-6862-4D61-ABA1-E3F4BDF31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Imperial Log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5030788"/>
            <a:ext cx="2736850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166B46E-6862-4D61-ABA1-E3F4BDF313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8" descr="Imperial Log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5030788"/>
            <a:ext cx="2736850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06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B20D7-3759-4F32-A02D-FD3E22AEB6A7}" type="datetimeFigureOut">
              <a:rPr lang="en-GB" smtClean="0"/>
              <a:t>30/03/2017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D04FD-BCB3-4963-9D6A-E7A79BC81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84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45F9B22-3A18-41F5-A73D-955416F17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8" descr="Imperial Log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5030788"/>
            <a:ext cx="2736850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A396CA3-F43B-41F3-A2A2-83CE8198A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9" name="Picture 8" descr="Imperial Log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5030788"/>
            <a:ext cx="2736850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29249EC-CFE5-440C-BE71-CEB009183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03" name="Picture 8" descr="Imperial Log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5030788"/>
            <a:ext cx="2736850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6C6E9E1-A3D7-4B47-880B-783FE5E67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127" name="Picture 8" descr="Imperial Log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5030788"/>
            <a:ext cx="2736850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0FBD06B-A8AA-4F71-BE73-54670848B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51" name="Picture 8" descr="Imperial Log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5030788"/>
            <a:ext cx="2736850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algn="ctr" eaLnBrk="0" hangingPunct="0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fld id="{38E22373-2D8C-46BD-BF69-61DDF4748720}" type="slidenum">
              <a:rPr lang="en-US">
                <a:solidFill>
                  <a:srgbClr val="000000"/>
                </a:solidFill>
                <a:cs typeface="+mn-cs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  <p:pic>
        <p:nvPicPr>
          <p:cNvPr id="1031" name="Picture 8" descr="ICES 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157788"/>
            <a:ext cx="2478087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67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algn="ctr"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fld id="{38E22373-2D8C-46BD-BF69-61DDF4748720}" type="slidenum">
              <a:rPr 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8" descr="ICES 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157788"/>
            <a:ext cx="2478087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38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pPr eaLnBrk="0" hangingPunct="0">
              <a:defRPr/>
            </a:pPr>
            <a:fld id="{7490D914-739B-4350-908E-11256DA9B25E}" type="slidenum">
              <a:rPr lang="en-US" altLang="en-US">
                <a:solidFill>
                  <a:srgbClr val="000000"/>
                </a:solidFill>
                <a:cs typeface="+mn-cs"/>
              </a:rPr>
              <a:pPr eaLnBrk="0" hangingPunct="0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  <p:pic>
        <p:nvPicPr>
          <p:cNvPr id="1031" name="Picture 8" descr="ICES 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157788"/>
            <a:ext cx="2478087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11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://www.imperial.co.uk/user-group/" TargetMode="External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55650" y="1989138"/>
            <a:ext cx="7772400" cy="2449512"/>
          </a:xfrm>
        </p:spPr>
        <p:txBody>
          <a:bodyPr/>
          <a:lstStyle/>
          <a:p>
            <a:pPr eaLnBrk="1" hangingPunct="1"/>
            <a:br>
              <a:rPr lang="en-GB" sz="4800" b="1" dirty="0"/>
            </a:br>
            <a:r>
              <a:rPr lang="en-GB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ICES User Group</a:t>
            </a:r>
            <a:br>
              <a:rPr lang="en-GB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</a:t>
            </a:r>
            <a:r>
              <a:rPr lang="en-GB" sz="3200" b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GB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March 2017</a:t>
            </a:r>
            <a:br>
              <a:rPr lang="en-GB" sz="4000" b="1" dirty="0"/>
            </a:br>
            <a:br>
              <a:rPr lang="en-GB" sz="4000" b="1" dirty="0"/>
            </a:br>
            <a:endParaRPr lang="en-GB" sz="4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" y="1201292"/>
            <a:ext cx="2735364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/>
            <a:r>
              <a:rPr lang="en-US" altLang="en-US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Enter PCN details on 3SC website</a:t>
            </a:r>
            <a:endParaRPr lang="en-GB" altLang="en-US" sz="1200" kern="0" dirty="0"/>
          </a:p>
          <a:p>
            <a:pPr defTabSz="685800" eaLnBrk="0" hangingPunct="0"/>
            <a:r>
              <a:rPr lang="en-US" altLang="en-US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200" kern="0" dirty="0"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19" y="1482328"/>
            <a:ext cx="7243763" cy="389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9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" y="1139583"/>
            <a:ext cx="205248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/>
            <a:r>
              <a:rPr lang="en-US" sz="1350" kern="0" dirty="0">
                <a:solidFill>
                  <a:sysClr val="windowText" lastClr="000000"/>
                </a:solidFill>
              </a:rPr>
              <a:t>PCN details confirmed</a:t>
            </a:r>
            <a:r>
              <a:rPr lang="en-US" altLang="en-US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200" kern="0" dirty="0"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172891" y="1550194"/>
            <a:ext cx="4798219" cy="3757613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5600251"/>
            <a:ext cx="16132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/>
            <a:r>
              <a:rPr lang="en-US" sz="1350" kern="0" dirty="0">
                <a:solidFill>
                  <a:sysClr val="windowText" lastClr="000000"/>
                </a:solidFill>
              </a:rPr>
              <a:t>Click on ‘Appeal’</a:t>
            </a:r>
            <a:r>
              <a:rPr lang="en-US" altLang="en-US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200" kern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990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139583"/>
            <a:ext cx="320350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  <a:cs typeface="+mn-cs"/>
              </a:rPr>
              <a:t>Vehicle broken down - Appeal entry screen</a:t>
            </a:r>
            <a:r>
              <a:rPr lang="en-US" altLang="en-US" sz="1200" dirty="0">
                <a:solidFill>
                  <a:prstClr val="black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200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5611793"/>
            <a:ext cx="296671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>
              <a:defRPr/>
            </a:pPr>
            <a:r>
              <a:rPr lang="en-US" altLang="en-US" sz="1200" dirty="0">
                <a:solidFill>
                  <a:prstClr val="black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 ‘My vehicle was broken down’</a:t>
            </a:r>
            <a:endParaRPr lang="en-US" altLang="en-US" sz="1200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893" y="1416581"/>
            <a:ext cx="4983512" cy="419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82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" y="1139583"/>
            <a:ext cx="373480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  <a:cs typeface="+mn-cs"/>
              </a:rPr>
              <a:t>Citizen has selected ‘My vehicle was broken down’</a:t>
            </a:r>
            <a:r>
              <a:rPr lang="en-US" altLang="en-US" sz="1200" dirty="0">
                <a:solidFill>
                  <a:prstClr val="black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200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5611793"/>
            <a:ext cx="161166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>
              <a:defRPr/>
            </a:pPr>
            <a:r>
              <a:rPr lang="en-US" altLang="en-US" sz="1200" dirty="0">
                <a:solidFill>
                  <a:prstClr val="black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Continue challenge</a:t>
            </a:r>
            <a:endParaRPr lang="en-US" altLang="en-US" sz="1200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836" y="1416581"/>
            <a:ext cx="6725656" cy="388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09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139583"/>
            <a:ext cx="27966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  <a:cs typeface="+mn-cs"/>
              </a:rPr>
              <a:t>Question: Do you have repair bills…..?</a:t>
            </a:r>
            <a:endParaRPr lang="en-US" altLang="en-US" sz="1200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5611793"/>
            <a:ext cx="40459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>
              <a:defRPr/>
            </a:pPr>
            <a:r>
              <a:rPr lang="en-US" altLang="en-US" sz="1200" kern="0" dirty="0">
                <a:solidFill>
                  <a:prstClr val="black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Yes</a:t>
            </a:r>
            <a:endParaRPr lang="en-US" altLang="en-US" sz="1200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45" y="1599046"/>
            <a:ext cx="7166834" cy="401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87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139583"/>
            <a:ext cx="304782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  <a:cs typeface="+mn-cs"/>
              </a:rPr>
              <a:t>Request upload of supporting documents</a:t>
            </a:r>
            <a:endParaRPr lang="en-US" altLang="en-US" sz="1200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5611793"/>
            <a:ext cx="70115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>
              <a:defRPr/>
            </a:pPr>
            <a:r>
              <a:rPr lang="en-US" altLang="en-US" sz="1200" kern="0" dirty="0">
                <a:solidFill>
                  <a:prstClr val="black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Browse</a:t>
            </a:r>
            <a:endParaRPr lang="en-US" altLang="en-US" sz="1200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330" y="1416582"/>
            <a:ext cx="6851351" cy="400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23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139583"/>
            <a:ext cx="153465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  <a:cs typeface="+mn-cs"/>
              </a:rPr>
              <a:t>Select file to upload</a:t>
            </a:r>
            <a:endParaRPr lang="en-US" altLang="en-US" sz="1200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5611793"/>
            <a:ext cx="238911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>
              <a:defRPr/>
            </a:pPr>
            <a:r>
              <a:rPr lang="en-US" altLang="en-US" sz="1200" kern="0" dirty="0">
                <a:solidFill>
                  <a:prstClr val="black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2 files selected and uploaded</a:t>
            </a:r>
            <a:endParaRPr lang="en-US" altLang="en-US" sz="1200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733" y="1416582"/>
            <a:ext cx="4443149" cy="361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12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139583"/>
            <a:ext cx="153465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  <a:cs typeface="+mn-cs"/>
              </a:rPr>
              <a:t>Select file to upload</a:t>
            </a:r>
            <a:endParaRPr lang="en-US" altLang="en-US" sz="1200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5611793"/>
            <a:ext cx="238911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>
              <a:defRPr/>
            </a:pPr>
            <a:r>
              <a:rPr lang="en-US" altLang="en-US" sz="1200" kern="0" dirty="0">
                <a:solidFill>
                  <a:prstClr val="black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2 files selected and uploaded</a:t>
            </a:r>
            <a:endParaRPr lang="en-US" altLang="en-US" sz="1200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246" y="1416582"/>
            <a:ext cx="7152136" cy="406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5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139583"/>
            <a:ext cx="15807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  <a:cs typeface="+mn-cs"/>
              </a:rPr>
              <a:t>Enter contact details</a:t>
            </a:r>
            <a:endParaRPr lang="en-US" altLang="en-US" sz="1200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5611793"/>
            <a:ext cx="238911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>
              <a:defRPr/>
            </a:pPr>
            <a:r>
              <a:rPr lang="en-US" altLang="en-US" sz="1200" kern="0" dirty="0">
                <a:solidFill>
                  <a:prstClr val="black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2 files selected and uploaded</a:t>
            </a:r>
            <a:endParaRPr lang="en-US" altLang="en-US" sz="1200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680" y="1370446"/>
            <a:ext cx="3505442" cy="424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11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" y="1139583"/>
            <a:ext cx="18171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  <a:cs typeface="+mn-cs"/>
              </a:rPr>
              <a:t>Thank you and goodbye</a:t>
            </a:r>
            <a:endParaRPr lang="en-US" altLang="en-US" sz="1200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5611793"/>
            <a:ext cx="19300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>
              <a:defRPr/>
            </a:pPr>
            <a:r>
              <a:rPr lang="en-US" altLang="en-US" sz="1200" kern="0" dirty="0">
                <a:solidFill>
                  <a:prstClr val="black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altLang="en-US" sz="1200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34" y="1370271"/>
            <a:ext cx="7274036" cy="408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43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55650" y="980728"/>
            <a:ext cx="7772400" cy="4248472"/>
          </a:xfrm>
        </p:spPr>
        <p:txBody>
          <a:bodyPr/>
          <a:lstStyle/>
          <a:p>
            <a:pPr eaLnBrk="1" hangingPunct="1"/>
            <a:br>
              <a:rPr lang="en-GB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GB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Application Support Update</a:t>
            </a:r>
            <a:br>
              <a:rPr lang="en-GB" sz="4000" b="1" dirty="0"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GB" sz="4000" b="1" dirty="0"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GB" sz="4800" b="1" dirty="0"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527070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" y="1139583"/>
            <a:ext cx="24986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  <a:cs typeface="+mn-cs"/>
              </a:rPr>
              <a:t>Broken down, no supporting docs</a:t>
            </a:r>
            <a:endParaRPr lang="en-US" altLang="en-US" sz="1200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5674139"/>
            <a:ext cx="39563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>
              <a:defRPr/>
            </a:pPr>
            <a:r>
              <a:rPr lang="en-US" altLang="en-US" sz="1200" dirty="0">
                <a:solidFill>
                  <a:prstClr val="black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No</a:t>
            </a:r>
            <a:endParaRPr lang="en-US" altLang="en-US" sz="1200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93" y="1484531"/>
            <a:ext cx="7331237" cy="408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53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139583"/>
            <a:ext cx="20345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  <a:cs typeface="+mn-cs"/>
              </a:rPr>
              <a:t>Ask for further information</a:t>
            </a:r>
            <a:endParaRPr lang="en-US" altLang="en-US" sz="1200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5674139"/>
            <a:ext cx="39563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>
              <a:defRPr/>
            </a:pPr>
            <a:r>
              <a:rPr lang="en-US" altLang="en-US" sz="1200" dirty="0">
                <a:solidFill>
                  <a:prstClr val="black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Yes</a:t>
            </a:r>
            <a:endParaRPr lang="en-US" altLang="en-US" sz="1200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588" y="1416582"/>
            <a:ext cx="6884163" cy="3920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1886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139583"/>
            <a:ext cx="192732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  <a:cs typeface="+mn-cs"/>
              </a:rPr>
              <a:t>Enter further information</a:t>
            </a:r>
            <a:endParaRPr lang="en-US" altLang="en-US" sz="1200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5674140"/>
            <a:ext cx="115057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>
              <a:defRPr/>
            </a:pPr>
            <a:r>
              <a:rPr lang="en-US" altLang="en-US" sz="1200" kern="0" dirty="0">
                <a:solidFill>
                  <a:prstClr val="black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Continue</a:t>
            </a:r>
            <a:endParaRPr lang="en-US" altLang="en-US" sz="1200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570" y="1405897"/>
            <a:ext cx="6615892" cy="42575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1085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139583"/>
            <a:ext cx="15807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  <a:cs typeface="+mn-cs"/>
              </a:rPr>
              <a:t>Enter contact details</a:t>
            </a:r>
            <a:endParaRPr lang="en-US" altLang="en-US" sz="1200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5611793"/>
            <a:ext cx="19402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>
              <a:defRPr/>
            </a:pPr>
            <a:r>
              <a:rPr lang="en-US" altLang="en-US" sz="1200" dirty="0">
                <a:solidFill>
                  <a:prstClr val="black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Contact details entered</a:t>
            </a:r>
            <a:endParaRPr lang="en-US" altLang="en-US" sz="1200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680" y="1370446"/>
            <a:ext cx="3505442" cy="424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73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" y="1139583"/>
            <a:ext cx="18171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  <a:cs typeface="+mn-cs"/>
              </a:rPr>
              <a:t>Thank you and goodbye</a:t>
            </a:r>
            <a:endParaRPr lang="en-US" altLang="en-US" sz="1200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5611793"/>
            <a:ext cx="19300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>
              <a:defRPr/>
            </a:pPr>
            <a:r>
              <a:rPr lang="en-US" altLang="en-US" sz="1200" dirty="0">
                <a:solidFill>
                  <a:prstClr val="black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altLang="en-US" sz="1200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27" y="1416582"/>
            <a:ext cx="7330805" cy="4054768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5611793"/>
            <a:ext cx="43024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>
              <a:defRPr/>
            </a:pPr>
            <a:r>
              <a:rPr lang="en-US" altLang="en-US" sz="1200" dirty="0">
                <a:solidFill>
                  <a:prstClr val="black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End</a:t>
            </a:r>
            <a:endParaRPr lang="en-US" altLang="en-US" sz="1200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212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5"/>
          <p:cNvSpPr>
            <a:spLocks noGrp="1"/>
          </p:cNvSpPr>
          <p:nvPr>
            <p:ph type="title"/>
          </p:nvPr>
        </p:nvSpPr>
        <p:spPr>
          <a:xfrm>
            <a:off x="468313" y="116632"/>
            <a:ext cx="8229600" cy="1224136"/>
          </a:xfrm>
        </p:spPr>
        <p:txBody>
          <a:bodyPr/>
          <a:lstStyle/>
          <a:p>
            <a:r>
              <a:rPr lang="en-GB" altLang="en-US" b="1" dirty="0"/>
              <a:t>ICES Website</a:t>
            </a:r>
          </a:p>
        </p:txBody>
      </p:sp>
      <p:sp>
        <p:nvSpPr>
          <p:cNvPr id="7171" name="Content Placeholder 6"/>
          <p:cNvSpPr>
            <a:spLocks noGrp="1"/>
          </p:cNvSpPr>
          <p:nvPr>
            <p:ph idx="1"/>
          </p:nvPr>
        </p:nvSpPr>
        <p:spPr>
          <a:xfrm>
            <a:off x="468313" y="836713"/>
            <a:ext cx="8229600" cy="5318026"/>
          </a:xfrm>
        </p:spPr>
        <p:txBody>
          <a:bodyPr/>
          <a:lstStyle/>
          <a:p>
            <a:pPr lvl="1">
              <a:buClr>
                <a:srgbClr val="C00000"/>
              </a:buClr>
            </a:pPr>
            <a:endParaRPr lang="en-GB" altLang="en-US" sz="2400" dirty="0"/>
          </a:p>
          <a:p>
            <a:pPr marL="342900" lvl="1" indent="-342900">
              <a:buClr>
                <a:srgbClr val="C00000"/>
              </a:buClr>
              <a:buChar char="•"/>
            </a:pPr>
            <a:r>
              <a:rPr lang="en-GB" altLang="en-US" dirty="0">
                <a:ea typeface="+mn-ea"/>
                <a:cs typeface="+mn-cs"/>
              </a:rPr>
              <a:t>User Group Area</a:t>
            </a:r>
          </a:p>
          <a:p>
            <a:pPr marL="742950" lvl="2" indent="-342900">
              <a:buClr>
                <a:srgbClr val="C00000"/>
              </a:buClr>
            </a:pPr>
            <a:r>
              <a:rPr lang="en-GB" altLang="en-US" dirty="0">
                <a:ea typeface="+mn-ea"/>
                <a:cs typeface="+mn-cs"/>
                <a:hlinkClick r:id="rId2"/>
              </a:rPr>
              <a:t>http://www.imperial.co.uk/user-group/ </a:t>
            </a:r>
            <a:endParaRPr lang="en-GB" altLang="en-US" dirty="0">
              <a:ea typeface="+mn-ea"/>
              <a:cs typeface="+mn-cs"/>
            </a:endParaRPr>
          </a:p>
          <a:p>
            <a:pPr marL="342900" lvl="1" indent="-342900">
              <a:buClr>
                <a:srgbClr val="C00000"/>
              </a:buClr>
              <a:buChar char="•"/>
            </a:pPr>
            <a:endParaRPr lang="en-GB" altLang="en-US" dirty="0">
              <a:ea typeface="+mn-ea"/>
              <a:cs typeface="+mn-cs"/>
            </a:endParaRPr>
          </a:p>
          <a:p>
            <a:pPr marL="457200" lvl="1" indent="0">
              <a:buClr>
                <a:srgbClr val="FF3300"/>
              </a:buClr>
              <a:buNone/>
            </a:pPr>
            <a:endParaRPr lang="en-GB" altLang="en-US" sz="2400" dirty="0"/>
          </a:p>
          <a:p>
            <a:pPr lvl="1">
              <a:buClr>
                <a:srgbClr val="FF3300"/>
              </a:buClr>
            </a:pPr>
            <a:endParaRPr lang="en-GB" altLang="en-US" sz="2400" dirty="0"/>
          </a:p>
          <a:p>
            <a:pPr lvl="1">
              <a:buClr>
                <a:srgbClr val="FF3300"/>
              </a:buClr>
            </a:pPr>
            <a:endParaRPr lang="en-GB" altLang="en-US" sz="2400" dirty="0"/>
          </a:p>
          <a:p>
            <a:pPr lvl="1">
              <a:buClr>
                <a:srgbClr val="FF3300"/>
              </a:buClr>
            </a:pPr>
            <a:endParaRPr lang="en-GB" altLang="en-US" sz="2400" dirty="0"/>
          </a:p>
          <a:p>
            <a:pPr lvl="1">
              <a:buClr>
                <a:srgbClr val="FF3300"/>
              </a:buClr>
            </a:pPr>
            <a:endParaRPr lang="en-GB" altLang="en-US" sz="2400" dirty="0"/>
          </a:p>
          <a:p>
            <a:pPr lvl="1">
              <a:buClr>
                <a:srgbClr val="FF3300"/>
              </a:buClr>
            </a:pPr>
            <a:endParaRPr lang="en-GB" altLang="en-US" sz="2400" dirty="0"/>
          </a:p>
          <a:p>
            <a:pPr lvl="1">
              <a:buClr>
                <a:srgbClr val="FF3300"/>
              </a:buClr>
              <a:buFontTx/>
              <a:buNone/>
            </a:pPr>
            <a:endParaRPr lang="en-GB" altLang="en-US" sz="2400" dirty="0"/>
          </a:p>
          <a:p>
            <a:pPr>
              <a:buFontTx/>
              <a:buNone/>
            </a:pPr>
            <a:endParaRPr lang="en-GB" alt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76872"/>
            <a:ext cx="7020272" cy="348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37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n-GB" dirty="0" err="1"/>
              <a:t>Leadley</a:t>
            </a:r>
            <a:r>
              <a:rPr lang="en-GB" dirty="0"/>
              <a:t> Wilson – Software Trainer</a:t>
            </a:r>
          </a:p>
          <a:p>
            <a:pPr lvl="1">
              <a:buClr>
                <a:srgbClr val="FF0000"/>
              </a:buClr>
            </a:pPr>
            <a:r>
              <a:rPr lang="en-GB" dirty="0"/>
              <a:t>Starts 3</a:t>
            </a:r>
            <a:r>
              <a:rPr lang="en-GB" baseline="30000" dirty="0"/>
              <a:t>rd</a:t>
            </a:r>
            <a:r>
              <a:rPr lang="en-GB" dirty="0"/>
              <a:t> April</a:t>
            </a:r>
          </a:p>
          <a:p>
            <a:pPr lvl="1">
              <a:buClr>
                <a:srgbClr val="FF0000"/>
              </a:buClr>
            </a:pPr>
            <a:r>
              <a:rPr lang="en-GB" dirty="0"/>
              <a:t>Just in time for </a:t>
            </a:r>
            <a:r>
              <a:rPr lang="en-GB" dirty="0" err="1"/>
              <a:t>Parkex</a:t>
            </a:r>
            <a:r>
              <a:rPr lang="en-GB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6732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5"/>
          <p:cNvSpPr>
            <a:spLocks noGrp="1"/>
          </p:cNvSpPr>
          <p:nvPr>
            <p:ph type="title"/>
          </p:nvPr>
        </p:nvSpPr>
        <p:spPr>
          <a:xfrm>
            <a:off x="468313" y="116632"/>
            <a:ext cx="8229600" cy="1224136"/>
          </a:xfrm>
        </p:spPr>
        <p:txBody>
          <a:bodyPr/>
          <a:lstStyle/>
          <a:p>
            <a:r>
              <a:rPr lang="en-GB" altLang="en-U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Parkex</a:t>
            </a:r>
            <a:r>
              <a:rPr lang="en-GB" alt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2017</a:t>
            </a:r>
          </a:p>
        </p:txBody>
      </p:sp>
      <p:sp>
        <p:nvSpPr>
          <p:cNvPr id="7171" name="Content Placeholder 6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lvl="1"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GB" altLang="en-US" sz="3600" dirty="0"/>
              <a:t>4</a:t>
            </a:r>
            <a:r>
              <a:rPr lang="en-GB" altLang="en-US" sz="3600" baseline="30000" dirty="0"/>
              <a:t>th</a:t>
            </a:r>
            <a:r>
              <a:rPr lang="en-GB" altLang="en-US" sz="3600" dirty="0"/>
              <a:t> – 6</a:t>
            </a:r>
            <a:r>
              <a:rPr lang="en-GB" altLang="en-US" sz="3600" baseline="30000" dirty="0"/>
              <a:t>th</a:t>
            </a:r>
            <a:r>
              <a:rPr lang="en-GB" altLang="en-US" sz="3600" dirty="0"/>
              <a:t> April NEC Birmingham</a:t>
            </a:r>
          </a:p>
          <a:p>
            <a:pPr lvl="1"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GB" altLang="en-US" sz="3600" dirty="0"/>
              <a:t>Stand P235</a:t>
            </a:r>
          </a:p>
          <a:p>
            <a:pPr lvl="1"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GB" altLang="en-US" sz="3600" dirty="0"/>
              <a:t>Theme</a:t>
            </a:r>
          </a:p>
          <a:p>
            <a:pPr lvl="2"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GB" altLang="en-US" sz="2800" dirty="0"/>
              <a:t>“It’s a stand Jim but not as we know it”</a:t>
            </a:r>
          </a:p>
          <a:p>
            <a:pPr lvl="1">
              <a:buClr>
                <a:srgbClr val="FF3300"/>
              </a:buClr>
              <a:buFont typeface="Arial" panose="020B0604020202020204" pitchFamily="34" charset="0"/>
              <a:buChar char="•"/>
            </a:pPr>
            <a:endParaRPr lang="en-GB" altLang="en-US" sz="2400" dirty="0"/>
          </a:p>
          <a:p>
            <a:pPr lvl="1">
              <a:buClr>
                <a:srgbClr val="FF3300"/>
              </a:buClr>
            </a:pPr>
            <a:endParaRPr lang="en-GB" altLang="en-US" sz="3200" dirty="0"/>
          </a:p>
          <a:p>
            <a:pPr lvl="1">
              <a:buClr>
                <a:srgbClr val="FF3300"/>
              </a:buClr>
            </a:pPr>
            <a:endParaRPr lang="en-GB" altLang="en-US" sz="2400" dirty="0"/>
          </a:p>
          <a:p>
            <a:pPr lvl="1">
              <a:buClr>
                <a:srgbClr val="FF3300"/>
              </a:buClr>
            </a:pPr>
            <a:endParaRPr lang="en-GB" altLang="en-US" sz="2400" dirty="0"/>
          </a:p>
          <a:p>
            <a:pPr lvl="1">
              <a:buClr>
                <a:srgbClr val="FF3300"/>
              </a:buClr>
            </a:pPr>
            <a:endParaRPr lang="en-GB" altLang="en-US" sz="2400" dirty="0"/>
          </a:p>
          <a:p>
            <a:pPr lvl="1">
              <a:buClr>
                <a:srgbClr val="FF3300"/>
              </a:buClr>
            </a:pPr>
            <a:endParaRPr lang="en-GB" altLang="en-US" sz="2400" dirty="0"/>
          </a:p>
          <a:p>
            <a:pPr lvl="1">
              <a:buClr>
                <a:srgbClr val="FF3300"/>
              </a:buClr>
              <a:buFontTx/>
              <a:buNone/>
            </a:pPr>
            <a:endParaRPr lang="en-GB" altLang="en-US" sz="2400" dirty="0"/>
          </a:p>
          <a:p>
            <a:pPr>
              <a:buFontTx/>
              <a:buNone/>
            </a:pP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0848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04664"/>
            <a:ext cx="8780512" cy="4752528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 Questions?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828600" y="2708920"/>
            <a:ext cx="6912768" cy="293752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GB" dirty="0"/>
          </a:p>
          <a:p>
            <a:pPr algn="ctr" eaLnBrk="1" hangingPunct="1">
              <a:buFontTx/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 Desk Staff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552" y="1412776"/>
            <a:ext cx="7499176" cy="4713387"/>
          </a:xfrm>
        </p:spPr>
        <p:txBody>
          <a:bodyPr/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on the Support Desk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Robert Williams joined the company on the 20</a:t>
            </a:r>
            <a:r>
              <a:rPr lang="en-GB" sz="24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March.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97212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75593" y="116632"/>
            <a:ext cx="8229600" cy="864096"/>
          </a:xfrm>
        </p:spPr>
        <p:txBody>
          <a:bodyPr/>
          <a:lstStyle/>
          <a:p>
            <a:pPr eaLnBrk="1" hangingPunct="1"/>
            <a:r>
              <a:rPr lang="en-GB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</a:t>
            </a:r>
            <a:r>
              <a:rPr lang="en-GB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Desk Web Portal</a:t>
            </a:r>
            <a:endParaRPr lang="en-US" b="1" dirty="0">
              <a:latin typeface="Lucida Sans Unicode" panose="020B0602030504020204" pitchFamily="34" charset="0"/>
              <a:ea typeface="Verdana" panose="020B060403050404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124744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Customers should have a logon to the Support Desk Portal.</a:t>
            </a:r>
          </a:p>
          <a:p>
            <a:pPr marL="0" indent="0">
              <a:buNone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you do not have your account details please contact the Support Desk.</a:t>
            </a:r>
          </a:p>
          <a:p>
            <a:endParaRPr lang="en-GB" dirty="0">
              <a:solidFill>
                <a:srgbClr val="000000"/>
              </a:solidFill>
              <a:latin typeface="+mn-lt"/>
            </a:endParaRPr>
          </a:p>
          <a:p>
            <a:endParaRPr lang="en-GB" dirty="0">
              <a:solidFill>
                <a:srgbClr val="000000"/>
              </a:solidFill>
              <a:latin typeface="+mn-lt"/>
            </a:endParaRPr>
          </a:p>
          <a:p>
            <a:endParaRPr lang="en-GB" dirty="0">
              <a:solidFill>
                <a:srgbClr val="000000"/>
              </a:solidFill>
              <a:latin typeface="+mn-lt"/>
            </a:endParaRPr>
          </a:p>
          <a:p>
            <a:endParaRPr lang="en-GB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140968"/>
            <a:ext cx="5220580" cy="286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57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5"/>
          <p:cNvSpPr>
            <a:spLocks noGrp="1"/>
          </p:cNvSpPr>
          <p:nvPr>
            <p:ph type="title"/>
          </p:nvPr>
        </p:nvSpPr>
        <p:spPr>
          <a:xfrm>
            <a:off x="468313" y="1628800"/>
            <a:ext cx="8229600" cy="1872208"/>
          </a:xfrm>
        </p:spPr>
        <p:txBody>
          <a:bodyPr/>
          <a:lstStyle/>
          <a:p>
            <a:r>
              <a:rPr lang="en-GB" altLang="en-US" b="1" dirty="0"/>
              <a:t>Product Update</a:t>
            </a:r>
            <a:br>
              <a:rPr lang="en-GB" altLang="en-US" b="1" dirty="0"/>
            </a:br>
            <a:r>
              <a:rPr lang="en-GB" altLang="en-US" sz="3600" b="1" dirty="0"/>
              <a:t>Mandy Watson</a:t>
            </a:r>
          </a:p>
        </p:txBody>
      </p:sp>
      <p:sp>
        <p:nvSpPr>
          <p:cNvPr id="7171" name="Content Placeholder 6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457200" lvl="1" indent="0">
              <a:buClr>
                <a:srgbClr val="FF3300"/>
              </a:buClr>
              <a:buNone/>
            </a:pP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77918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PermitSmarti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Key new functionality:</a:t>
            </a:r>
          </a:p>
          <a:p>
            <a:r>
              <a:rPr lang="en-GB" sz="1800" dirty="0"/>
              <a:t>‘Custom’, ‘first’ and ‘final’ permit expiry reminder emails.</a:t>
            </a:r>
          </a:p>
          <a:p>
            <a:r>
              <a:rPr lang="en-GB" sz="1800" dirty="0"/>
              <a:t>Enhanced search for list and view email correspondence and permit payments.</a:t>
            </a:r>
          </a:p>
          <a:p>
            <a:r>
              <a:rPr lang="en-GB" sz="1800" dirty="0"/>
              <a:t>Postcode ‘exclusion’ areas. Where a resident is not entitled to a permit of a certain type</a:t>
            </a:r>
          </a:p>
          <a:p>
            <a:r>
              <a:rPr lang="en-GB" sz="1800" dirty="0"/>
              <a:t>Permit account can be set up so that the holder can apply on behalf of another person from a list of names associated with the account (‘business accounts’).</a:t>
            </a:r>
          </a:p>
          <a:p>
            <a:r>
              <a:rPr lang="en-GB" sz="1800" dirty="0"/>
              <a:t>Cancellation refund calculation rules can be defined and applied.</a:t>
            </a:r>
          </a:p>
          <a:p>
            <a:r>
              <a:rPr lang="en-GB" sz="1800" dirty="0"/>
              <a:t>The facility to configure and process printed correspondence 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85056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PermitSmarti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/>
              <a:t>A permit holder can be prompted to upload supporting documentation at:</a:t>
            </a:r>
          </a:p>
          <a:p>
            <a:pPr lvl="1"/>
            <a:r>
              <a:rPr lang="en-GB" sz="1400" dirty="0"/>
              <a:t>Permit renewal</a:t>
            </a:r>
          </a:p>
          <a:p>
            <a:pPr lvl="1"/>
            <a:r>
              <a:rPr lang="en-GB" sz="1400" dirty="0"/>
              <a:t>Against an application where more information has been requested.</a:t>
            </a:r>
          </a:p>
          <a:p>
            <a:pPr lvl="1"/>
            <a:r>
              <a:rPr lang="en-GB" sz="1400" dirty="0"/>
              <a:t>If key information entered by the applicant cannot be verified automatically e.g. Blue Badge holder.</a:t>
            </a:r>
          </a:p>
          <a:p>
            <a:pPr marL="342900" lvl="1" indent="-342900">
              <a:buChar char="•"/>
            </a:pPr>
            <a:r>
              <a:rPr lang="en-GB" sz="1800" dirty="0">
                <a:ea typeface="+mn-ea"/>
                <a:cs typeface="+mn-cs"/>
              </a:rPr>
              <a:t>Proof documents can be uploaded against a permit application or permit in the operation (front office) web site.</a:t>
            </a:r>
            <a:endParaRPr lang="en-GB" sz="1400" dirty="0"/>
          </a:p>
          <a:p>
            <a:r>
              <a:rPr lang="en-GB" sz="1800" dirty="0"/>
              <a:t>Applications for a permit type can ‘open’ and ‘close’ on the public site on specific dates.</a:t>
            </a:r>
          </a:p>
          <a:p>
            <a:r>
              <a:rPr lang="en-GB" sz="1800" dirty="0"/>
              <a:t>A permit account holder can request cancellation of one of their permits.</a:t>
            </a:r>
          </a:p>
          <a:p>
            <a:r>
              <a:rPr lang="en-GB" sz="1800" dirty="0"/>
              <a:t>‘External references’ such as scratch card serial numbers can be recorded against a permit.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1620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Geneva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Helen Clements</a:t>
            </a:r>
          </a:p>
        </p:txBody>
      </p:sp>
    </p:spTree>
    <p:extLst>
      <p:ext uri="{BB962C8B-B14F-4D97-AF65-F5344CB8AC3E}">
        <p14:creationId xmlns:p14="http://schemas.microsoft.com/office/powerpoint/2010/main" val="2967772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Citizen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Extension to LetterSmarti</a:t>
            </a:r>
          </a:p>
          <a:p>
            <a:r>
              <a:rPr lang="en-GB" dirty="0"/>
              <a:t>Serves you right </a:t>
            </a:r>
            <a:r>
              <a:rPr lang="en-GB" dirty="0" err="1"/>
              <a:t>Smarti</a:t>
            </a:r>
            <a:r>
              <a:rPr lang="en-GB" dirty="0"/>
              <a:t>?!</a:t>
            </a:r>
          </a:p>
          <a:p>
            <a:pPr lvl="1"/>
            <a:r>
              <a:rPr lang="en-GB" dirty="0"/>
              <a:t>Reduces Appeals</a:t>
            </a:r>
          </a:p>
          <a:p>
            <a:pPr lvl="1"/>
            <a:r>
              <a:rPr lang="en-GB" dirty="0"/>
              <a:t>Increases back office efficiency</a:t>
            </a:r>
          </a:p>
          <a:p>
            <a:pPr lvl="1"/>
            <a:r>
              <a:rPr lang="en-GB" dirty="0"/>
              <a:t>Requests specific evidence upload </a:t>
            </a:r>
          </a:p>
        </p:txBody>
      </p:sp>
    </p:spTree>
    <p:extLst>
      <p:ext uri="{BB962C8B-B14F-4D97-AF65-F5344CB8AC3E}">
        <p14:creationId xmlns:p14="http://schemas.microsoft.com/office/powerpoint/2010/main" val="410757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 Unicode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 Unicode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 Unicode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 Unicode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 Unicode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 Unicode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 Unicode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ICES Powerpoint Templat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 Unicode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ICES Powerpoint Templat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 Unicode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 Unicode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Office97\Templates\Presentation Designs\Dads Tie.pot</Template>
  <TotalTime>9170</TotalTime>
  <Words>495</Words>
  <Application>Microsoft Office PowerPoint</Application>
  <PresentationFormat>On-screen Show (4:3)</PresentationFormat>
  <Paragraphs>108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28</vt:i4>
      </vt:variant>
    </vt:vector>
  </HeadingPairs>
  <TitlesOfParts>
    <vt:vector size="45" baseType="lpstr">
      <vt:lpstr>Arial</vt:lpstr>
      <vt:lpstr>Calibri</vt:lpstr>
      <vt:lpstr>Calibri Light</vt:lpstr>
      <vt:lpstr>Lucida Sans Unicode</vt:lpstr>
      <vt:lpstr>Times New Roman</vt:lpstr>
      <vt:lpstr>Verdana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ICES Powerpoint Template</vt:lpstr>
      <vt:lpstr>1_ICES Powerpoint Template</vt:lpstr>
      <vt:lpstr>9_Custom Design</vt:lpstr>
      <vt:lpstr>10_Custom Design</vt:lpstr>
      <vt:lpstr>Office Theme</vt:lpstr>
      <vt:lpstr> ICES User Group  30th March 2017  </vt:lpstr>
      <vt:lpstr>  Application Support Update   </vt:lpstr>
      <vt:lpstr>Support Desk Staff</vt:lpstr>
      <vt:lpstr>Support Desk Web Portal</vt:lpstr>
      <vt:lpstr>Product Update Mandy Watson</vt:lpstr>
      <vt:lpstr>PermitSmarti</vt:lpstr>
      <vt:lpstr>PermitSmarti </vt:lpstr>
      <vt:lpstr>Project Geneva</vt:lpstr>
      <vt:lpstr>Citizen Challenge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ICES Website</vt:lpstr>
      <vt:lpstr>New Staff</vt:lpstr>
      <vt:lpstr>Parkex 2017</vt:lpstr>
      <vt:lpstr>Any Questions?</vt:lpstr>
    </vt:vector>
  </TitlesOfParts>
  <Company>Imperial Business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Langdale User Group</dc:title>
  <dc:creator>Neky</dc:creator>
  <cp:lastModifiedBy>Mandy Watson</cp:lastModifiedBy>
  <cp:revision>709</cp:revision>
  <cp:lastPrinted>2004-02-10T11:40:25Z</cp:lastPrinted>
  <dcterms:created xsi:type="dcterms:W3CDTF">2002-05-20T16:33:02Z</dcterms:created>
  <dcterms:modified xsi:type="dcterms:W3CDTF">2017-03-30T08:07:42Z</dcterms:modified>
</cp:coreProperties>
</file>