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0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1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2.xml" ContentType="application/vnd.openxmlformats-officedocument.theme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71" r:id="rId2"/>
    <p:sldMasterId id="2147483698" r:id="rId3"/>
    <p:sldMasterId id="2147483712" r:id="rId4"/>
    <p:sldMasterId id="2147483726" r:id="rId5"/>
    <p:sldMasterId id="2147483740" r:id="rId6"/>
    <p:sldMasterId id="2147483819" r:id="rId7"/>
    <p:sldMasterId id="2147483831" r:id="rId8"/>
    <p:sldMasterId id="2147483845" r:id="rId9"/>
    <p:sldMasterId id="2147483859" r:id="rId10"/>
    <p:sldMasterId id="2147483873" r:id="rId11"/>
    <p:sldMasterId id="2147483885" r:id="rId12"/>
    <p:sldMasterId id="2147483898" r:id="rId13"/>
  </p:sldMasterIdLst>
  <p:notesMasterIdLst>
    <p:notesMasterId r:id="rId25"/>
  </p:notesMasterIdLst>
  <p:handoutMasterIdLst>
    <p:handoutMasterId r:id="rId26"/>
  </p:handoutMasterIdLst>
  <p:sldIdLst>
    <p:sldId id="256" r:id="rId14"/>
    <p:sldId id="415" r:id="rId15"/>
    <p:sldId id="416" r:id="rId16"/>
    <p:sldId id="418" r:id="rId17"/>
    <p:sldId id="391" r:id="rId18"/>
    <p:sldId id="419" r:id="rId19"/>
    <p:sldId id="392" r:id="rId20"/>
    <p:sldId id="421" r:id="rId21"/>
    <p:sldId id="393" r:id="rId22"/>
    <p:sldId id="394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CFE9A"/>
    <a:srgbClr val="6699FF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6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DE433E-A005-4EB1-B694-AF778E6536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81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EDEB414-44B4-4DEE-A897-8FC99A05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6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7D7ACE73-6F67-4546-9D9C-739F9823CF79}" type="slidenum">
              <a:rPr lang="en-GB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en-GB" sz="12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4546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7D7ACE73-6F67-4546-9D9C-739F9823CF79}" type="slidenum">
              <a:rPr lang="en-GB" sz="1200" smtClean="0">
                <a:solidFill>
                  <a:prstClr val="black"/>
                </a:solidFill>
                <a:latin typeface="Times New Roman" pitchFamily="18" charset="0"/>
              </a:rPr>
              <a:pPr>
                <a:defRPr/>
              </a:pPr>
              <a:t>2</a:t>
            </a:fld>
            <a:endParaRPr lang="en-GB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96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1C882E1D-B7F4-44F0-BCB7-A90A16461B15}" type="slidenum">
              <a:rPr lang="en-GB" sz="1200" smtClean="0">
                <a:latin typeface="Times New Roman" pitchFamily="18" charset="0"/>
              </a:rPr>
              <a:pPr>
                <a:defRPr/>
              </a:pPr>
              <a:t>11</a:t>
            </a:fld>
            <a:endParaRPr lang="en-GB" sz="12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501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B5B2-0D00-4E9B-AC53-72461661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AA79-CD79-4E68-A62B-A78389AD8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72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EEBF-9B0D-4D48-B543-2DFF5CFAA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5711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0EDF-7B03-483A-9CF5-6EC6C3CC8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6555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F1AD3-1A93-472F-8E81-2730A444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4661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FAE67-5699-427F-8D6F-C332F2EE3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0846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AB3B6-2E24-46C7-A01A-172C8FDC7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9980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C8F1-75A8-410C-AB3F-91BFAABD7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735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5CC2F-6578-44D6-ACBA-0DE1861EF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2117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EFD7A-F2C8-4133-A544-4DFAF2B86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6402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F963-8527-45FE-97FB-195BED48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812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958B4-B06F-4998-B770-DEAB31D16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1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6A4F-69C5-4CE4-9A09-2B42D96B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9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ADAD-7C7A-4E02-B1EB-7033515FB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6378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7CE2B-6548-4454-8E1C-BA4F8B140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3425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65158-4552-4AB9-A1A4-E8C7F9642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4313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87417-A22B-419F-A6C8-170119597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993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6A10-C02D-4A3E-AA35-312E6564C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55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1ACBD-9542-441F-AC7D-30B944495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442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E1FFB-F0F4-4A4E-B881-2BFE396E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32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21172-FBEB-4B0A-AEE7-76203CCD6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396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CB88-BEC8-47B3-9B7B-6717C0BC0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615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B8458-70A1-4821-B684-2A0560219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5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A9E5-2B41-48E7-A065-FC40A46DC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2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A750D-480E-4F75-AC8C-72579F4FA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7513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DE521-EF09-423F-A8B5-EC62CB726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782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67EBD-A847-46E4-81A8-F6CFDB033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181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18DA7-387C-4B7A-A958-A68559F8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8527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98FE-3600-465C-A25E-95A9FD725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345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01FB-74E5-4501-A8D7-6317517D6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08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84E12-66BD-4512-821F-8A897EB83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0285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0CBA-807A-4EF6-A947-1F51A6D1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6406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BECFD-186F-4675-8FCA-FAF5B246C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40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FD7C-987A-4FAF-A8AA-C6ED60736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5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4C53-AA96-4F6A-860A-1200C8F5A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372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C1F4-2FD0-4EE4-925B-77B0C8DCC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6388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B21E-E110-4AE2-A16B-38C235EBF1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3279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6485-3DC4-4952-A775-AB3A02838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6115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D328-141D-42E0-9278-069777E54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976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4073-D06E-49CC-B5A4-680EBDE08E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6337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E2A0-01C9-46D2-B7A8-31164A7DAF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3377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44BC-9B4E-47F4-B854-E7C1FC73A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4961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7AC2-C6DE-4330-8AA8-99034851B9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760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7DCC-2C62-4884-BAA1-6EB429ED3A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7714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CD52-6C37-403A-A3D9-84E33A05E9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01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BCF4-2E0B-4435-B28C-42EBE24DB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912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8610-7822-4199-AA9E-F512C8723D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7509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033F-2AB8-4683-99E4-329226716B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13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F0F2-C2C5-4DD5-A301-0A3B628BEC3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737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2CDA-6E9C-41CD-B0A0-2CB8F9AFD8B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5063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19D06-3B9A-432D-A2CA-6EA716CD5E4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6215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7EDD-FC25-40EF-B969-AC257B9BA4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552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07756-E2F2-40B7-BE84-1C33C0E8DC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177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81AF-4A63-4533-93BF-A5C4DD606B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8554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E7FC-393A-471E-A4EA-5D31FCBC4F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4417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31B9A-A7E6-4BAD-BB06-4807B9DBFC8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7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361D-C3EB-4C00-99EE-C2F09B55E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54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8486-0980-430C-B0FF-B50AC37CD6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5384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DBB9-596E-411A-BE23-A0358662A5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7119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B5B2-0D00-4E9B-AC53-7246166180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0850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F769-9BA8-4B18-94A6-EEEB689C0C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1686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3573-8278-4178-A28E-12E20AA382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8718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4F02-4E79-425A-B7FD-A9919B0027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1582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808F-B919-417D-9609-279C7BDBBC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5482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37DF-1D01-4FD1-9CBA-EDA52E6EB6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1053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67B9-8C7C-4F86-97B5-C84B49DC89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0835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8283-57D1-42A0-ACC1-B81ED5A08D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81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0FFF-E517-4902-86D0-96432B4E3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233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A12C-16E0-4138-BFFB-3678CE9169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2490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AA79-CD79-4E68-A62B-A78389AD8D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6107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6A4F-69C5-4CE4-9A09-2B42D96B05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6516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A9E5-2B41-48E7-A065-FC40A46DC2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2405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4C53-AA96-4F6A-860A-1200C8F5A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3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C1EB-8E46-43BD-BD13-5948339F4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91499-1D6A-424C-B912-C609F55E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9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E998-BCC8-4FD3-BFE7-071D7FDF7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F769-9BA8-4B18-94A6-EEEB689C0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16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2DAD-8CE5-4B0E-B38A-EF8FD6063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4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6F9C-54BA-42DD-8A09-8FC38768D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A1F-E9BB-4612-94E5-72FD5D65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7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7DAF-4A9D-4FDC-81CC-3469AC379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9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A64E-8085-43D6-84F2-AA31B87F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54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436C-B973-4E26-BB07-E9F1AE47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0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3006-B668-410C-BD7C-85D78CA87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DCC6-23D9-406E-BF3A-EFA00D9B0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9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71FC-4F85-4027-91A1-DA279A8A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2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89CB-25CD-4970-BB64-24409BB82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3573-8278-4178-A28E-12E20AA38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8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EC7E-D1F2-4058-A66C-259DEE5BD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151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B7DE-F8EB-4030-9659-7E09AF0C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92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4D2C-FC7D-4650-8EA5-ADEC6C701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104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C607F-AE81-453D-8DE1-542478E95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7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007C-7623-4412-9D86-41A2EEF7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8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9D93C-EDB8-49CF-AE02-58BBD46C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0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DF03-ABD2-4A5D-99C9-F5746C16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2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D499-A438-4158-A315-D9FCFC58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A8E0-5334-4D42-BF65-A94A9195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8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36D6-27AA-4631-922C-E0E5ECD66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4F02-4E79-425A-B7FD-A9919B00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899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9AD1-8D7F-4DAA-A36D-356FED1BE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836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A95C-D65F-4322-85EA-7F3289E7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4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A1C42-03FF-47EF-9E51-422901C9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5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7AC0-2569-48F6-9CFA-8180CA860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29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9F0C3-CE04-47C5-9E19-667F7CD33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0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E004-2DD7-4300-9A9C-B514204E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7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EFAD-63D6-4601-9B61-354857856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81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F517-A35C-4EDF-A65D-A4E45E87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478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CFA97-5842-412F-B20D-2754253A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8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93EC-2195-41AE-87A0-E6A96FC7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3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808F-B919-417D-9609-279C7BDBB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14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140D-F84E-491B-A79F-99D865BA1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5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CD60-9403-4EC7-A4F3-3CABA6CA9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12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3814-F14C-4997-BDBA-7449D484B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74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884A-A4E7-4CDD-87DF-CAB5BA5F9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07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CC73-D0F7-4782-955D-33E6E390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79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88B7-9CDD-438C-91B9-7B6FFD08F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42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99CD-282F-4264-8C8C-6FEA9C5A9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31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A485-8598-465E-AAD1-1716789A8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787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20C0-1FF5-4B51-A409-E502082CB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7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A915-5C50-465D-AA19-1FDA23A5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37DF-1D01-4FD1-9CBA-EDA52E6E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93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EA72-B52F-4071-98D9-536381ED3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3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8FC5-218D-44C0-9BB3-18ACE588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586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E6CC-F3D2-4B63-91EB-6C1DFDE23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474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F5915-7C78-4175-9BF7-E129DB9C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775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2C3E-DE4A-4117-BCAB-C5D072B0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2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AE721-9E4C-4112-922B-BD65EB042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06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9B783-0EDE-4EEA-A0B2-5CEC953A1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57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384F-6521-43E6-9610-C9C1F27A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37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3E29-BBC8-4B19-AC59-3CA65D410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29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CAA93-CEFF-413D-85CE-FF32A1467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67B9-8C7C-4F86-97B5-C84B49DC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857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F938-13BB-43F4-B917-9BA35CF7C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15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6F3AF-0882-497F-A3F1-0EC26C35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30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74A2E-A783-4022-BB29-200B34734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51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82B4-922B-4493-A70C-BBF4BE58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04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97C1E-6C49-4967-A1DF-25D3207F8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402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19F65-119B-420E-8617-230A6ADC1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72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A2DB-9A8C-4377-B994-E314B511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076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F30F-F0D1-4740-9F7C-1E848C8AC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22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AC7F-BC2E-4C07-917F-78C60D530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27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FD7C-987A-4FAF-A8AA-C6ED60736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8283-57D1-42A0-ACC1-B81ED5A0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533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C1F4-2FD0-4EE4-925B-77B0C8DCC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717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B21E-E110-4AE2-A16B-38C235EBF1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117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6485-3DC4-4952-A775-AB3A02838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14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D328-141D-42E0-9278-069777E54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84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4073-D06E-49CC-B5A4-680EBDE08E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63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E2A0-01C9-46D2-B7A8-31164A7DAF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2419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44BC-9B4E-47F4-B854-E7C1FC73A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590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7AC2-C6DE-4330-8AA8-99034851B9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490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7DCC-2C62-4884-BAA1-6EB429ED3A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95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CD52-6C37-403A-A3D9-84E33A05E9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A12C-16E0-4138-BFFB-3678CE91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0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77D5-5E6A-4908-B8A2-422B48D4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381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F6145-9181-4993-9AFE-97EA5131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26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98A1E-C6F0-49C7-AB3A-1446ADA39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36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1B188-09C8-48E6-8977-5940BEE38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734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A0DD-F0D5-4CAA-8FE7-EE53270D3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4310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CABA-A437-4E63-8901-A891041ED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259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9EBFF-538C-43D7-A6FB-0C64DFDF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267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9788-4E51-4E6A-8EFC-1A73FA3B1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233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5C97B-6EBE-4D0C-963D-ED9CA1D14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817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AAD58-F98B-4B80-AB8A-26C2B4EAB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9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13" Type="http://schemas.openxmlformats.org/officeDocument/2006/relationships/slideLayout" Target="../slideLayouts/slideLayout128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slideLayout" Target="../slideLayouts/slideLayout127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12" Type="http://schemas.openxmlformats.org/officeDocument/2006/relationships/slideLayout" Target="../slideLayouts/slideLayout151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50.xml"/><Relationship Id="rId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8.xml"/><Relationship Id="rId14" Type="http://schemas.openxmlformats.org/officeDocument/2006/relationships/image" Target="../media/image3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9.xml"/><Relationship Id="rId13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8.xml"/><Relationship Id="rId12" Type="http://schemas.openxmlformats.org/officeDocument/2006/relationships/slideLayout" Target="../slideLayouts/slideLayout163.xml"/><Relationship Id="rId2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11" Type="http://schemas.openxmlformats.org/officeDocument/2006/relationships/slideLayout" Target="../slideLayouts/slideLayout162.xml"/><Relationship Id="rId5" Type="http://schemas.openxmlformats.org/officeDocument/2006/relationships/slideLayout" Target="../slideLayouts/slideLayout15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61.xml"/><Relationship Id="rId4" Type="http://schemas.openxmlformats.org/officeDocument/2006/relationships/slideLayout" Target="../slideLayouts/slideLayout155.xml"/><Relationship Id="rId9" Type="http://schemas.openxmlformats.org/officeDocument/2006/relationships/slideLayout" Target="../slideLayouts/slideLayout160.xml"/><Relationship Id="rId1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166B46E-6862-4D61-ABA1-E3F4BDF3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FF1455D-20EC-41F7-B92D-0DD72E952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5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38E22373-2D8C-46BD-BF69-61DDF4748720}" type="slidenum">
              <a:rPr lang="en-US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38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>
              <a:defRPr/>
            </a:pPr>
            <a:fld id="{7490D914-739B-4350-908E-11256DA9B25E}" type="slidenum">
              <a:rPr lang="en-US" alt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11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166B46E-6862-4D61-ABA1-E3F4BDF31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0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5F9B22-3A18-41F5-A73D-955416F1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A396CA3-F43B-41F3-A2A2-83CE8198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9249EC-CFE5-440C-BE71-CEB00918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6C6E9E1-A3D7-4B47-880B-783FE5E67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0FBD06B-A8AA-4F71-BE73-54670848B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38E22373-2D8C-46BD-BF69-61DDF4748720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67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C70835E-4421-41DF-8D89-7A5FFF76C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87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6EBF2F5-FEB8-4994-B3BF-996BD40A2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81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imperial.co.uk/user-group/" TargetMode="Externa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twitter.com/imperial_soluti" TargetMode="Externa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7.png"/><Relationship Id="rId4" Type="http://schemas.openxmlformats.org/officeDocument/2006/relationships/hyperlink" Target="https://www.linkedin.com/company/imperial-civil-enforcement-solutions-limited?trk=biz-companies-cy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989138"/>
            <a:ext cx="7772400" cy="2449512"/>
          </a:xfrm>
        </p:spPr>
        <p:txBody>
          <a:bodyPr/>
          <a:lstStyle/>
          <a:p>
            <a:pPr eaLnBrk="1" hangingPunct="1"/>
            <a:r>
              <a:rPr lang="en-GB" sz="4800" b="1" dirty="0" smtClean="0"/>
              <a:t>ICES User Group</a:t>
            </a:r>
            <a:br>
              <a:rPr lang="en-GB" sz="4800" b="1" dirty="0" smtClean="0"/>
            </a:br>
            <a:r>
              <a:rPr lang="en-GB" sz="4000" b="1" dirty="0" smtClean="0"/>
              <a:t> </a:t>
            </a:r>
            <a:r>
              <a:rPr lang="en-GB" sz="3200" b="1" dirty="0" smtClean="0"/>
              <a:t>14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April 2016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Product Update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1">
              <a:buClr>
                <a:srgbClr val="CC0000"/>
              </a:buClr>
            </a:pPr>
            <a:r>
              <a:rPr lang="en-GB" dirty="0" smtClean="0"/>
              <a:t>Why only 3sixty?</a:t>
            </a:r>
          </a:p>
          <a:p>
            <a:pPr lvl="2">
              <a:buClr>
                <a:srgbClr val="CC0000"/>
              </a:buClr>
            </a:pPr>
            <a:r>
              <a:rPr lang="en-GB" dirty="0" smtClean="0"/>
              <a:t>Frees up development resource</a:t>
            </a:r>
          </a:p>
          <a:p>
            <a:pPr lvl="3">
              <a:buClr>
                <a:srgbClr val="CC0000"/>
              </a:buClr>
            </a:pPr>
            <a:r>
              <a:rPr lang="en-GB" dirty="0" smtClean="0"/>
              <a:t>Agile development</a:t>
            </a:r>
          </a:p>
          <a:p>
            <a:pPr lvl="3">
              <a:buClr>
                <a:srgbClr val="CC0000"/>
              </a:buClr>
            </a:pPr>
            <a:r>
              <a:rPr lang="en-GB" dirty="0" smtClean="0"/>
              <a:t>Work smarter and not harder!</a:t>
            </a:r>
            <a:endParaRPr lang="en-GB" dirty="0"/>
          </a:p>
          <a:p>
            <a:pPr lvl="1">
              <a:buClr>
                <a:srgbClr val="CC0000"/>
              </a:buClr>
            </a:pPr>
            <a:r>
              <a:rPr lang="en-GB" dirty="0"/>
              <a:t>Look what we’ve done:</a:t>
            </a:r>
          </a:p>
          <a:p>
            <a:pPr lvl="2">
              <a:buClr>
                <a:srgbClr val="CC0000"/>
              </a:buClr>
            </a:pPr>
            <a:r>
              <a:rPr lang="en-GB" dirty="0" smtClean="0"/>
              <a:t>LetterSmarti</a:t>
            </a:r>
          </a:p>
          <a:p>
            <a:pPr lvl="2">
              <a:buClr>
                <a:srgbClr val="CC0000"/>
              </a:buClr>
            </a:pPr>
            <a:r>
              <a:rPr lang="en-GB" dirty="0" smtClean="0"/>
              <a:t>GeoSmarti</a:t>
            </a:r>
          </a:p>
          <a:p>
            <a:pPr lvl="2">
              <a:buClr>
                <a:srgbClr val="CC0000"/>
              </a:buClr>
            </a:pPr>
            <a:r>
              <a:rPr lang="en-GB" dirty="0" smtClean="0"/>
              <a:t>ScanSmarti</a:t>
            </a:r>
          </a:p>
          <a:p>
            <a:pPr lvl="2">
              <a:buClr>
                <a:srgbClr val="CC0000"/>
              </a:buClr>
            </a:pPr>
            <a:r>
              <a:rPr lang="en-GB" dirty="0" smtClean="0"/>
              <a:t>VoucherSmarti</a:t>
            </a:r>
          </a:p>
          <a:p>
            <a:pPr lvl="2">
              <a:buClr>
                <a:srgbClr val="CC0000"/>
              </a:buClr>
            </a:pPr>
            <a:r>
              <a:rPr lang="en-GB" dirty="0" smtClean="0"/>
              <a:t>PermitSmarti</a:t>
            </a:r>
          </a:p>
          <a:p>
            <a:pPr lvl="2">
              <a:buClr>
                <a:srgbClr val="CC0000"/>
              </a:buClr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780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780512" cy="4752528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b="1" dirty="0" smtClean="0"/>
              <a:t>Any Questions?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28600" y="2708920"/>
            <a:ext cx="6912768" cy="293752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dirty="0" smtClean="0"/>
          </a:p>
          <a:p>
            <a:pPr algn="ctr"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980728"/>
            <a:ext cx="7772400" cy="4248472"/>
          </a:xfrm>
        </p:spPr>
        <p:txBody>
          <a:bodyPr/>
          <a:lstStyle/>
          <a:p>
            <a:pPr eaLnBrk="1" hangingPunct="1"/>
            <a:r>
              <a:rPr lang="en-GB" b="1" dirty="0">
                <a:ea typeface="Verdana" panose="020B0604030504040204" pitchFamily="34" charset="0"/>
                <a:cs typeface="Verdana" panose="020B0604030504040204" pitchFamily="34" charset="0"/>
              </a:rPr>
              <a:t>Application Support Update</a:t>
            </a:r>
            <a:r>
              <a:rPr lang="en-GB" sz="4000" b="1" dirty="0"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4000" b="1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Kevin </a:t>
            </a:r>
            <a:r>
              <a:rPr lang="en-GB" sz="2800" b="1" dirty="0">
                <a:ea typeface="Verdana" panose="020B0604030504040204" pitchFamily="34" charset="0"/>
                <a:cs typeface="Verdana" panose="020B0604030504040204" pitchFamily="34" charset="0"/>
              </a:rPr>
              <a:t>Johnston</a:t>
            </a:r>
            <a:r>
              <a:rPr lang="en-GB" sz="4000" b="1" dirty="0"/>
              <a:t/>
            </a:r>
            <a:br>
              <a:rPr lang="en-GB" sz="4000" b="1" dirty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3973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93" y="116632"/>
            <a:ext cx="8229600" cy="864096"/>
          </a:xfrm>
        </p:spPr>
        <p:txBody>
          <a:bodyPr/>
          <a:lstStyle/>
          <a:p>
            <a:pPr eaLnBrk="1" hangingPunct="1"/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Support Staff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980728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800" b="1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New Starters</a:t>
            </a:r>
          </a:p>
          <a:p>
            <a:pPr lvl="1"/>
            <a:endParaRPr lang="en-GB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Ben Stollar joined Imperial as a Support Desk Engineer in March. Ben has previous experience working on a support desk, and software support. </a:t>
            </a:r>
          </a:p>
          <a:p>
            <a:pPr lvl="1"/>
            <a:endParaRPr lang="en-GB" dirty="0">
              <a:solidFill>
                <a:srgbClr val="00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Ben Harrington also Joined us in March as a Support Desk Engineer. Ben Has just finished an IT apprenticeship.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a typeface="Verdana" panose="020B0604030504040204" pitchFamily="34" charset="0"/>
                <a:cs typeface="Verdana" panose="020B0604030504040204" pitchFamily="34" charset="0"/>
              </a:rPr>
              <a:t>Support Desk Portal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702" y="3429000"/>
            <a:ext cx="4716524" cy="286282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576" y="1268760"/>
            <a:ext cx="6984776" cy="240913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All customers should now have a logon to the Support Desk Portal.</a:t>
            </a:r>
          </a:p>
          <a:p>
            <a:pPr marL="0" indent="0">
              <a:buNone/>
            </a:pPr>
            <a:r>
              <a:rPr lang="en-GB" sz="2400" dirty="0">
                <a:ea typeface="Verdana" panose="020B0604030504040204" pitchFamily="34" charset="0"/>
                <a:cs typeface="Verdana" panose="020B0604030504040204" pitchFamily="34" charset="0"/>
              </a:rPr>
              <a:t>If you do not have your account details Please contact Support.</a:t>
            </a:r>
          </a:p>
        </p:txBody>
      </p:sp>
    </p:spTree>
    <p:extLst>
      <p:ext uri="{BB962C8B-B14F-4D97-AF65-F5344CB8AC3E}">
        <p14:creationId xmlns:p14="http://schemas.microsoft.com/office/powerpoint/2010/main" val="24047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>
          <a:xfrm>
            <a:off x="468313" y="1628800"/>
            <a:ext cx="8229600" cy="1872208"/>
          </a:xfrm>
        </p:spPr>
        <p:txBody>
          <a:bodyPr/>
          <a:lstStyle/>
          <a:p>
            <a:r>
              <a:rPr lang="en-GB" altLang="en-US" b="1" dirty="0" smtClean="0"/>
              <a:t>ICES Update</a:t>
            </a:r>
            <a:br>
              <a:rPr lang="en-GB" altLang="en-US" b="1" dirty="0" smtClean="0"/>
            </a:br>
            <a:r>
              <a:rPr lang="en-GB" altLang="en-US" sz="3600" b="1" dirty="0" smtClean="0"/>
              <a:t>Mandy Watson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457200" lvl="1" indent="0">
              <a:buClr>
                <a:srgbClr val="FF3300"/>
              </a:buClr>
              <a:buNone/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  <a:buFontTx/>
              <a:buNone/>
            </a:pPr>
            <a:endParaRPr lang="en-GB" altLang="en-US" sz="2400" dirty="0" smtClean="0"/>
          </a:p>
          <a:p>
            <a:pPr>
              <a:buFontTx/>
              <a:buNone/>
            </a:pP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79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New Faces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GB" dirty="0" smtClean="0"/>
              <a:t>Welcome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Liverpool City Council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Luton Borough Council</a:t>
            </a:r>
          </a:p>
          <a:p>
            <a:pPr marL="342900" lvl="1" indent="-342900">
              <a:buClr>
                <a:srgbClr val="FF0000"/>
              </a:buClr>
              <a:buChar char="•"/>
            </a:pPr>
            <a:r>
              <a:rPr lang="en-GB" sz="3200" dirty="0">
                <a:ea typeface="+mn-ea"/>
                <a:cs typeface="+mn-cs"/>
              </a:rPr>
              <a:t>New to Bristol Office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Mark Sandor</a:t>
            </a:r>
          </a:p>
          <a:p>
            <a:pPr lvl="1">
              <a:buClr>
                <a:srgbClr val="FF0000"/>
              </a:buClr>
            </a:pPr>
            <a:r>
              <a:rPr lang="en-GB" dirty="0" smtClean="0"/>
              <a:t>Bid Manager</a:t>
            </a:r>
          </a:p>
          <a:p>
            <a:pPr lvl="2">
              <a:buClr>
                <a:srgbClr val="FF0000"/>
              </a:buClr>
            </a:pPr>
            <a:r>
              <a:rPr lang="en-GB" dirty="0" smtClean="0"/>
              <a:t>Joined 19</a:t>
            </a:r>
            <a:r>
              <a:rPr lang="en-GB" baseline="30000" dirty="0" smtClean="0"/>
              <a:t>th</a:t>
            </a:r>
            <a:r>
              <a:rPr lang="en-GB" dirty="0" smtClean="0"/>
              <a:t> Oct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3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1224136"/>
          </a:xfrm>
        </p:spPr>
        <p:txBody>
          <a:bodyPr/>
          <a:lstStyle/>
          <a:p>
            <a:r>
              <a:rPr lang="en-GB" altLang="en-US" b="1" dirty="0" smtClean="0"/>
              <a:t>ICES Website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>
          <a:xfrm>
            <a:off x="468313" y="836713"/>
            <a:ext cx="8229600" cy="5318026"/>
          </a:xfrm>
        </p:spPr>
        <p:txBody>
          <a:bodyPr/>
          <a:lstStyle/>
          <a:p>
            <a:pPr lvl="1">
              <a:buClr>
                <a:srgbClr val="C00000"/>
              </a:buClr>
            </a:pPr>
            <a:endParaRPr lang="en-GB" altLang="en-US" sz="2400" dirty="0" smtClean="0"/>
          </a:p>
          <a:p>
            <a:pPr marL="342900" lvl="1" indent="-342900">
              <a:buClr>
                <a:srgbClr val="C00000"/>
              </a:buClr>
              <a:buChar char="•"/>
            </a:pPr>
            <a:r>
              <a:rPr lang="en-GB" altLang="en-US" dirty="0" smtClean="0">
                <a:ea typeface="+mn-ea"/>
                <a:cs typeface="+mn-cs"/>
              </a:rPr>
              <a:t>User Group Area</a:t>
            </a:r>
          </a:p>
          <a:p>
            <a:pPr marL="742950" lvl="2" indent="-342900">
              <a:buClr>
                <a:srgbClr val="C00000"/>
              </a:buClr>
            </a:pPr>
            <a:r>
              <a:rPr lang="en-GB" altLang="en-US" dirty="0" smtClean="0">
                <a:ea typeface="+mn-ea"/>
                <a:cs typeface="+mn-cs"/>
                <a:hlinkClick r:id="rId2"/>
              </a:rPr>
              <a:t>http://www.imperial.co.uk/user-group/ </a:t>
            </a:r>
            <a:endParaRPr lang="en-GB" altLang="en-US" dirty="0" smtClean="0">
              <a:ea typeface="+mn-ea"/>
              <a:cs typeface="+mn-cs"/>
            </a:endParaRPr>
          </a:p>
          <a:p>
            <a:pPr marL="342900" lvl="1" indent="-342900">
              <a:buClr>
                <a:srgbClr val="C00000"/>
              </a:buClr>
              <a:buChar char="•"/>
            </a:pPr>
            <a:endParaRPr lang="en-GB" altLang="en-US" dirty="0" smtClean="0">
              <a:ea typeface="+mn-ea"/>
              <a:cs typeface="+mn-cs"/>
            </a:endParaRPr>
          </a:p>
          <a:p>
            <a:pPr marL="457200" lvl="1" indent="0">
              <a:buClr>
                <a:srgbClr val="FF3300"/>
              </a:buClr>
              <a:buNone/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  <a:buFontTx/>
              <a:buNone/>
            </a:pPr>
            <a:endParaRPr lang="en-GB" altLang="en-US" sz="2400" dirty="0" smtClean="0"/>
          </a:p>
          <a:p>
            <a:pPr>
              <a:buFontTx/>
              <a:buNone/>
            </a:pPr>
            <a:endParaRPr lang="en-GB" alt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7020272" cy="348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575" y="57370"/>
            <a:ext cx="88809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+mj-lt"/>
              </a:rPr>
              <a:t>ICES on Social Media : </a:t>
            </a:r>
          </a:p>
          <a:p>
            <a:pPr algn="ctr"/>
            <a:r>
              <a:rPr lang="en-GB" sz="4000" b="1" dirty="0" smtClean="0">
                <a:latin typeface="+mj-lt"/>
              </a:rPr>
              <a:t>Twitter and LinkedIn</a:t>
            </a:r>
          </a:p>
          <a:p>
            <a:pPr algn="ctr"/>
            <a:endParaRPr lang="en-GB" sz="4400" b="1" dirty="0" smtClean="0">
              <a:latin typeface="+mj-lt"/>
            </a:endParaRPr>
          </a:p>
          <a:p>
            <a:pPr algn="ctr"/>
            <a:r>
              <a:rPr lang="en-GB" sz="4400" b="1" dirty="0" smtClean="0">
                <a:latin typeface="+mj-lt"/>
              </a:rPr>
              <a:t> </a:t>
            </a:r>
            <a:endParaRPr lang="en-GB" sz="4400" b="1" dirty="0">
              <a:latin typeface="+mj-lt"/>
            </a:endParaRPr>
          </a:p>
        </p:txBody>
      </p:sp>
      <p:sp>
        <p:nvSpPr>
          <p:cNvPr id="2" name="AutoShape 2" descr="Image result for twitt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5536" y="126876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For the latest parking news, product updates and Q&amp;A sessions, please follow us on </a:t>
            </a:r>
            <a:r>
              <a:rPr lang="en-GB" smtClean="0"/>
              <a:t>social media. </a:t>
            </a:r>
            <a:endParaRPr lang="en-GB" dirty="0" smtClean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 media </a:t>
            </a:r>
            <a:endParaRPr lang="en-GB" dirty="0"/>
          </a:p>
        </p:txBody>
      </p:sp>
      <p:pic>
        <p:nvPicPr>
          <p:cNvPr id="4098" name="Picture 2" descr="http://icons.iconarchive.com/icons/limav/flat-gradient-social/256/Twitter-ic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33546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23728" y="284829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https://twitter.com/imperial_soluti</a:t>
            </a:r>
            <a:endParaRPr lang="en-GB" dirty="0"/>
          </a:p>
        </p:txBody>
      </p:sp>
      <p:pic>
        <p:nvPicPr>
          <p:cNvPr id="4100" name="Picture 4" descr="https://media.licdn.com/mpr/mpr/shrink_200_200/AAEAAQAAAAAAAANyAAAAJGRlZTNlZDQwLTk4YTItNDA1MS04MzBjLWJmNGQ5M2RmZGUxYw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0" y="4005062"/>
            <a:ext cx="1280121" cy="11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123728" y="3966092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https://www.linkedin.com/company/imperial-civil-enforcement-solutions-limited?trk=biz-companies-cym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0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1224136"/>
          </a:xfrm>
        </p:spPr>
        <p:txBody>
          <a:bodyPr/>
          <a:lstStyle/>
          <a:p>
            <a:r>
              <a:rPr lang="en-GB" altLang="en-US" b="1" dirty="0" err="1" smtClean="0"/>
              <a:t>Parkex</a:t>
            </a:r>
            <a:r>
              <a:rPr lang="en-GB" altLang="en-US" b="1" dirty="0" smtClean="0"/>
              <a:t> 2016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15</a:t>
            </a:r>
            <a:r>
              <a:rPr lang="en-GB" altLang="en-US" sz="2400" baseline="30000" dirty="0" smtClean="0"/>
              <a:t>th</a:t>
            </a:r>
            <a:r>
              <a:rPr lang="en-GB" altLang="en-US" sz="2400" dirty="0" smtClean="0"/>
              <a:t> – 16</a:t>
            </a:r>
            <a:r>
              <a:rPr lang="en-GB" altLang="en-US" sz="2400" baseline="30000" dirty="0" smtClean="0"/>
              <a:t>th</a:t>
            </a:r>
            <a:r>
              <a:rPr lang="en-GB" altLang="en-US" sz="2400" dirty="0"/>
              <a:t> June Ricoh Arena, Coventry</a:t>
            </a:r>
            <a:endParaRPr lang="en-GB" altLang="en-US" sz="2400" dirty="0" smtClean="0"/>
          </a:p>
          <a:p>
            <a:pPr lvl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ICES – Stand B14</a:t>
            </a:r>
          </a:p>
          <a:p>
            <a:pPr lvl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Theme</a:t>
            </a:r>
          </a:p>
          <a:p>
            <a:pPr lvl="1">
              <a:buClr>
                <a:srgbClr val="FF3300"/>
              </a:buClr>
              <a:buFont typeface="Arial" panose="020B0604020202020204" pitchFamily="34" charset="0"/>
              <a:buChar char="•"/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32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</a:pPr>
            <a:endParaRPr lang="en-GB" altLang="en-US" sz="2400" dirty="0" smtClean="0"/>
          </a:p>
          <a:p>
            <a:pPr lvl="1">
              <a:buClr>
                <a:srgbClr val="FF3300"/>
              </a:buClr>
              <a:buFontTx/>
              <a:buNone/>
            </a:pPr>
            <a:endParaRPr lang="en-GB" altLang="en-US" sz="2400" dirty="0" smtClean="0"/>
          </a:p>
          <a:p>
            <a:pPr>
              <a:buFontTx/>
              <a:buNone/>
            </a:pPr>
            <a:endParaRPr lang="en-GB" altLang="en-US" sz="2800" dirty="0" smtClean="0"/>
          </a:p>
        </p:txBody>
      </p:sp>
      <p:pic>
        <p:nvPicPr>
          <p:cNvPr id="5125" name="Picture 5" descr="http://www.picgifs.com/graphics/q/question-marks/graphics-question-marks-56617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394" y="3068960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8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ICES 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CES 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Office97\Templates\Presentation Designs\Dads Tie.pot</Template>
  <TotalTime>9068</TotalTime>
  <Words>202</Words>
  <Application>Microsoft Office PowerPoint</Application>
  <PresentationFormat>On-screen Show (4:3)</PresentationFormat>
  <Paragraphs>77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11</vt:i4>
      </vt:variant>
    </vt:vector>
  </HeadingPairs>
  <TitlesOfParts>
    <vt:vector size="28" baseType="lpstr">
      <vt:lpstr>Arial</vt:lpstr>
      <vt:lpstr>Lucida Sans Unicode</vt:lpstr>
      <vt:lpstr>Times New Roman</vt:lpstr>
      <vt:lpstr>Verdana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ICES Powerpoint Template</vt:lpstr>
      <vt:lpstr>6_Custom Design</vt:lpstr>
      <vt:lpstr>7_Custom Design</vt:lpstr>
      <vt:lpstr>8_Custom Design</vt:lpstr>
      <vt:lpstr>1_ICES Powerpoint Template</vt:lpstr>
      <vt:lpstr>9_Custom Design</vt:lpstr>
      <vt:lpstr>10_Custom Design</vt:lpstr>
      <vt:lpstr>ICES User Group  14th April 2016  </vt:lpstr>
      <vt:lpstr>Application Support Update  Kevin Johnston </vt:lpstr>
      <vt:lpstr>Support Staff</vt:lpstr>
      <vt:lpstr>Support Desk Portal</vt:lpstr>
      <vt:lpstr>ICES Update Mandy Watson</vt:lpstr>
      <vt:lpstr>New Faces</vt:lpstr>
      <vt:lpstr>ICES Website</vt:lpstr>
      <vt:lpstr>PowerPoint Presentation</vt:lpstr>
      <vt:lpstr>Parkex 2016</vt:lpstr>
      <vt:lpstr>Product Update</vt:lpstr>
      <vt:lpstr>Any Questions?</vt:lpstr>
    </vt:vector>
  </TitlesOfParts>
  <Company>Imperial Business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Langdale User Group</dc:title>
  <dc:creator>Neky</dc:creator>
  <cp:lastModifiedBy>Mandy Watson</cp:lastModifiedBy>
  <cp:revision>680</cp:revision>
  <cp:lastPrinted>2004-02-10T11:40:25Z</cp:lastPrinted>
  <dcterms:created xsi:type="dcterms:W3CDTF">2002-05-20T16:33:02Z</dcterms:created>
  <dcterms:modified xsi:type="dcterms:W3CDTF">2016-04-13T16:52:54Z</dcterms:modified>
</cp:coreProperties>
</file>