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80" r:id="rId2"/>
    <p:sldId id="388" r:id="rId3"/>
    <p:sldId id="382" r:id="rId4"/>
    <p:sldId id="383" r:id="rId5"/>
    <p:sldId id="384" r:id="rId6"/>
    <p:sldId id="385" r:id="rId7"/>
    <p:sldId id="387" r:id="rId8"/>
    <p:sldId id="386" r:id="rId9"/>
    <p:sldId id="396" r:id="rId10"/>
    <p:sldId id="391" r:id="rId11"/>
    <p:sldId id="390" r:id="rId12"/>
    <p:sldId id="392" r:id="rId13"/>
  </p:sldIdLst>
  <p:sldSz cx="9144000" cy="6858000" type="screen4x3"/>
  <p:notesSz cx="6718300" cy="985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552B"/>
    <a:srgbClr val="008000"/>
    <a:srgbClr val="FFFF00"/>
    <a:srgbClr val="FFFF99"/>
    <a:srgbClr val="D0DDD5"/>
    <a:srgbClr val="6666FF"/>
    <a:srgbClr val="660033"/>
    <a:srgbClr val="FF9900"/>
    <a:srgbClr val="CC33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73748" autoAdjust="0"/>
  </p:normalViewPr>
  <p:slideViewPr>
    <p:cSldViewPr>
      <p:cViewPr varScale="1">
        <p:scale>
          <a:sx n="56" d="100"/>
          <a:sy n="56" d="100"/>
        </p:scale>
        <p:origin x="-92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0" d="100"/>
          <a:sy n="60" d="100"/>
        </p:scale>
        <p:origin x="17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0999" cy="492204"/>
          </a:xfrm>
          <a:prstGeom prst="rect">
            <a:avLst/>
          </a:prstGeom>
        </p:spPr>
        <p:txBody>
          <a:bodyPr vert="horz" lIns="91414" tIns="45707" rIns="91414" bIns="45707" rtlCol="0"/>
          <a:lstStyle>
            <a:lvl1pPr algn="l">
              <a:defRPr sz="1200"/>
            </a:lvl1pPr>
          </a:lstStyle>
          <a:p>
            <a:endParaRPr lang="en-GB"/>
          </a:p>
        </p:txBody>
      </p:sp>
      <p:sp>
        <p:nvSpPr>
          <p:cNvPr id="3" name="Date Placeholder 2"/>
          <p:cNvSpPr>
            <a:spLocks noGrp="1"/>
          </p:cNvSpPr>
          <p:nvPr>
            <p:ph type="dt" sz="quarter" idx="1"/>
          </p:nvPr>
        </p:nvSpPr>
        <p:spPr>
          <a:xfrm>
            <a:off x="3805715" y="0"/>
            <a:ext cx="2910998" cy="492204"/>
          </a:xfrm>
          <a:prstGeom prst="rect">
            <a:avLst/>
          </a:prstGeom>
        </p:spPr>
        <p:txBody>
          <a:bodyPr vert="horz" lIns="91414" tIns="45707" rIns="91414" bIns="45707" rtlCol="0"/>
          <a:lstStyle>
            <a:lvl1pPr algn="r">
              <a:defRPr sz="1200"/>
            </a:lvl1pPr>
          </a:lstStyle>
          <a:p>
            <a:r>
              <a:rPr lang="en-GB" smtClean="0"/>
              <a:t>12/03/2014</a:t>
            </a:r>
            <a:endParaRPr lang="en-GB"/>
          </a:p>
        </p:txBody>
      </p:sp>
      <p:sp>
        <p:nvSpPr>
          <p:cNvPr id="4" name="Footer Placeholder 3"/>
          <p:cNvSpPr>
            <a:spLocks noGrp="1"/>
          </p:cNvSpPr>
          <p:nvPr>
            <p:ph type="ftr" sz="quarter" idx="2"/>
          </p:nvPr>
        </p:nvSpPr>
        <p:spPr>
          <a:xfrm>
            <a:off x="1" y="9361408"/>
            <a:ext cx="2910999" cy="492204"/>
          </a:xfrm>
          <a:prstGeom prst="rect">
            <a:avLst/>
          </a:prstGeom>
        </p:spPr>
        <p:txBody>
          <a:bodyPr vert="horz" lIns="91414" tIns="45707" rIns="91414" bIns="45707" rtlCol="0" anchor="b"/>
          <a:lstStyle>
            <a:lvl1pPr algn="l">
              <a:defRPr sz="1200"/>
            </a:lvl1pPr>
          </a:lstStyle>
          <a:p>
            <a:endParaRPr lang="en-GB"/>
          </a:p>
        </p:txBody>
      </p:sp>
      <p:sp>
        <p:nvSpPr>
          <p:cNvPr id="5" name="Slide Number Placeholder 4"/>
          <p:cNvSpPr>
            <a:spLocks noGrp="1"/>
          </p:cNvSpPr>
          <p:nvPr>
            <p:ph type="sldNum" sz="quarter" idx="3"/>
          </p:nvPr>
        </p:nvSpPr>
        <p:spPr>
          <a:xfrm>
            <a:off x="3805715" y="9361408"/>
            <a:ext cx="2910998" cy="492204"/>
          </a:xfrm>
          <a:prstGeom prst="rect">
            <a:avLst/>
          </a:prstGeom>
        </p:spPr>
        <p:txBody>
          <a:bodyPr vert="horz" lIns="91414" tIns="45707" rIns="91414" bIns="45707" rtlCol="0" anchor="b"/>
          <a:lstStyle>
            <a:lvl1pPr algn="r">
              <a:defRPr sz="1200"/>
            </a:lvl1pPr>
          </a:lstStyle>
          <a:p>
            <a:fld id="{42809A9F-9F0C-4420-9B5E-DE1552D657CE}" type="slidenum">
              <a:rPr lang="en-GB" smtClean="0"/>
              <a:t>‹#›</a:t>
            </a:fld>
            <a:endParaRPr lang="en-GB"/>
          </a:p>
        </p:txBody>
      </p:sp>
    </p:spTree>
    <p:extLst>
      <p:ext uri="{BB962C8B-B14F-4D97-AF65-F5344CB8AC3E}">
        <p14:creationId xmlns:p14="http://schemas.microsoft.com/office/powerpoint/2010/main" val="420438272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0999" cy="492204"/>
          </a:xfrm>
          <a:prstGeom prst="rect">
            <a:avLst/>
          </a:prstGeom>
        </p:spPr>
        <p:txBody>
          <a:bodyPr vert="horz" lIns="91406" tIns="45703" rIns="91406" bIns="45703"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05716" y="1"/>
            <a:ext cx="2910998" cy="492204"/>
          </a:xfrm>
          <a:prstGeom prst="rect">
            <a:avLst/>
          </a:prstGeom>
        </p:spPr>
        <p:txBody>
          <a:bodyPr vert="horz" lIns="91406" tIns="45703" rIns="91406" bIns="45703" rtlCol="0"/>
          <a:lstStyle>
            <a:lvl1pPr algn="r" fontAlgn="auto">
              <a:spcBef>
                <a:spcPts val="0"/>
              </a:spcBef>
              <a:spcAft>
                <a:spcPts val="0"/>
              </a:spcAft>
              <a:defRPr sz="1200">
                <a:latin typeface="+mn-lt"/>
              </a:defRPr>
            </a:lvl1pPr>
          </a:lstStyle>
          <a:p>
            <a:pPr>
              <a:defRPr/>
            </a:pPr>
            <a:r>
              <a:rPr lang="en-GB" smtClean="0"/>
              <a:t>12/03/2014</a:t>
            </a:r>
            <a:endParaRPr lang="en-GB"/>
          </a:p>
        </p:txBody>
      </p:sp>
      <p:sp>
        <p:nvSpPr>
          <p:cNvPr id="4" name="Slide Image Placeholder 3"/>
          <p:cNvSpPr>
            <a:spLocks noGrp="1" noRot="1" noChangeAspect="1"/>
          </p:cNvSpPr>
          <p:nvPr>
            <p:ph type="sldImg" idx="2"/>
          </p:nvPr>
        </p:nvSpPr>
        <p:spPr>
          <a:xfrm>
            <a:off x="896938" y="739775"/>
            <a:ext cx="4924425" cy="3694113"/>
          </a:xfrm>
          <a:prstGeom prst="rect">
            <a:avLst/>
          </a:prstGeom>
          <a:noFill/>
          <a:ln w="12700">
            <a:solidFill>
              <a:prstClr val="black"/>
            </a:solidFill>
          </a:ln>
        </p:spPr>
        <p:txBody>
          <a:bodyPr vert="horz" lIns="91406" tIns="45703" rIns="91406" bIns="45703" rtlCol="0" anchor="ctr"/>
          <a:lstStyle/>
          <a:p>
            <a:pPr lvl="0"/>
            <a:endParaRPr lang="en-GB" noProof="0"/>
          </a:p>
        </p:txBody>
      </p:sp>
      <p:sp>
        <p:nvSpPr>
          <p:cNvPr id="5" name="Notes Placeholder 4"/>
          <p:cNvSpPr>
            <a:spLocks noGrp="1"/>
          </p:cNvSpPr>
          <p:nvPr>
            <p:ph type="body" sz="quarter" idx="3"/>
          </p:nvPr>
        </p:nvSpPr>
        <p:spPr>
          <a:xfrm>
            <a:off x="672623" y="4680704"/>
            <a:ext cx="5374640" cy="4434602"/>
          </a:xfrm>
          <a:prstGeom prst="rect">
            <a:avLst/>
          </a:prstGeom>
        </p:spPr>
        <p:txBody>
          <a:bodyPr vert="horz" lIns="91406" tIns="45703" rIns="91406" bIns="4570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1" y="9361409"/>
            <a:ext cx="2910999" cy="492204"/>
          </a:xfrm>
          <a:prstGeom prst="rect">
            <a:avLst/>
          </a:prstGeom>
        </p:spPr>
        <p:txBody>
          <a:bodyPr vert="horz" lIns="91406" tIns="45703" rIns="91406" bIns="45703"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05716" y="9361409"/>
            <a:ext cx="2910998" cy="492204"/>
          </a:xfrm>
          <a:prstGeom prst="rect">
            <a:avLst/>
          </a:prstGeom>
        </p:spPr>
        <p:txBody>
          <a:bodyPr vert="horz" lIns="91406" tIns="45703" rIns="91406" bIns="45703" rtlCol="0" anchor="b"/>
          <a:lstStyle>
            <a:lvl1pPr algn="r" fontAlgn="auto">
              <a:spcBef>
                <a:spcPts val="0"/>
              </a:spcBef>
              <a:spcAft>
                <a:spcPts val="0"/>
              </a:spcAft>
              <a:defRPr sz="1200">
                <a:latin typeface="+mn-lt"/>
              </a:defRPr>
            </a:lvl1pPr>
          </a:lstStyle>
          <a:p>
            <a:pPr>
              <a:defRPr/>
            </a:pPr>
            <a:fld id="{0A7FD251-2E1F-4959-909B-B8B4544D252C}" type="slidenum">
              <a:rPr lang="en-GB"/>
              <a:pPr>
                <a:defRPr/>
              </a:pPr>
              <a:t>‹#›</a:t>
            </a:fld>
            <a:endParaRPr lang="en-GB"/>
          </a:p>
        </p:txBody>
      </p:sp>
    </p:spTree>
    <p:extLst>
      <p:ext uri="{BB962C8B-B14F-4D97-AF65-F5344CB8AC3E}">
        <p14:creationId xmlns:p14="http://schemas.microsoft.com/office/powerpoint/2010/main" val="370885410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a:t>
            </a:r>
            <a:r>
              <a:rPr lang="en-GB" baseline="0" dirty="0" smtClean="0"/>
              <a:t> those that don’t know me m</a:t>
            </a:r>
            <a:r>
              <a:rPr lang="en-GB" dirty="0" smtClean="0"/>
              <a:t>y background is the parking sector,</a:t>
            </a:r>
            <a:r>
              <a:rPr lang="en-GB" baseline="0" dirty="0" smtClean="0"/>
              <a:t> having been a Parking Manager and also consultant implementing DPE in numerous authorities. </a:t>
            </a:r>
          </a:p>
          <a:p>
            <a:endParaRPr lang="en-GB" baseline="0" dirty="0" smtClean="0"/>
          </a:p>
          <a:p>
            <a:r>
              <a:rPr lang="en-GB" baseline="0" dirty="0" smtClean="0"/>
              <a:t>I joined the dark side nearly 8 years ago but have remained in-touch with the parking industry looking after all things parking for Bristow &amp; Sutor.</a:t>
            </a:r>
          </a:p>
          <a:p>
            <a:endParaRPr lang="en-GB" baseline="0" dirty="0" smtClean="0"/>
          </a:p>
          <a:p>
            <a:r>
              <a:rPr lang="en-GB" baseline="0" dirty="0" smtClean="0"/>
              <a:t>I sit on the BPA Council and attend most regional groups and involved in various working groups</a:t>
            </a:r>
            <a:endParaRPr lang="en-GB" dirty="0"/>
          </a:p>
        </p:txBody>
      </p:sp>
      <p:sp>
        <p:nvSpPr>
          <p:cNvPr id="5" name="Date Placeholder 4"/>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284649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takes 1 minute to set up an agreement.</a:t>
            </a:r>
          </a:p>
          <a:p>
            <a:endParaRPr lang="en-GB" dirty="0" smtClean="0"/>
          </a:p>
          <a:p>
            <a:r>
              <a:rPr lang="en-GB" dirty="0" smtClean="0"/>
              <a:t>Log in using the unique reference numbers we have sent.</a:t>
            </a:r>
          </a:p>
          <a:p>
            <a:endParaRPr lang="en-GB" dirty="0" smtClean="0"/>
          </a:p>
          <a:p>
            <a:r>
              <a:rPr lang="en-GB" dirty="0" smtClean="0"/>
              <a:t>We</a:t>
            </a:r>
            <a:r>
              <a:rPr lang="en-GB" baseline="0" dirty="0" smtClean="0"/>
              <a:t> then c</a:t>
            </a:r>
            <a:r>
              <a:rPr lang="en-GB" dirty="0" smtClean="0"/>
              <a:t>apture contact details for future reference</a:t>
            </a:r>
          </a:p>
          <a:p>
            <a:endParaRPr lang="en-GB" dirty="0" smtClean="0"/>
          </a:p>
          <a:p>
            <a:r>
              <a:rPr lang="en-GB" dirty="0" smtClean="0"/>
              <a:t>They can then opt for e-letters</a:t>
            </a:r>
          </a:p>
          <a:p>
            <a:endParaRPr lang="en-GB" dirty="0" smtClean="0"/>
          </a:p>
          <a:p>
            <a:r>
              <a:rPr lang="en-GB" dirty="0" smtClean="0"/>
              <a:t>The system then gives them the full</a:t>
            </a:r>
            <a:r>
              <a:rPr lang="en-GB" baseline="0" dirty="0" smtClean="0"/>
              <a:t> overview of their account and ability to pay or make an arrangement</a:t>
            </a:r>
          </a:p>
          <a:p>
            <a:endParaRPr lang="en-GB" baseline="0" dirty="0" smtClean="0"/>
          </a:p>
          <a:p>
            <a:r>
              <a:rPr lang="en-GB" baseline="0" dirty="0" smtClean="0"/>
              <a:t>Then comes the clever bit, they make an offer which is checked against your guidelines our rules previous defaults </a:t>
            </a:r>
            <a:r>
              <a:rPr lang="en-GB" baseline="0" dirty="0" err="1" smtClean="0"/>
              <a:t>etc</a:t>
            </a:r>
            <a:r>
              <a:rPr lang="en-GB" baseline="0" dirty="0" smtClean="0"/>
              <a:t> and says yes or no, if it’s a no then a suggested figure is proposed which they can accept or reject. If they reject we have captured contact detail we can then call them to negotiate further.</a:t>
            </a:r>
          </a:p>
          <a:p>
            <a:endParaRPr lang="en-GB" baseline="0" dirty="0" smtClean="0"/>
          </a:p>
          <a:p>
            <a:r>
              <a:rPr lang="en-GB" baseline="0" dirty="0" smtClean="0"/>
              <a:t>If they accept it they can either make an immediate payment or print of a Standing Order mandate all pre-populated</a:t>
            </a:r>
            <a:endParaRPr lang="en-GB" dirty="0" smtClean="0"/>
          </a:p>
          <a:p>
            <a:endParaRPr lang="en-GB" dirty="0" smtClean="0"/>
          </a:p>
          <a:p>
            <a:endParaRPr lang="en-GB" dirty="0" smtClean="0"/>
          </a:p>
          <a:p>
            <a:endParaRPr lang="en-US" dirty="0"/>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424724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quite a short list at present, some of my initial fears</a:t>
            </a:r>
            <a:r>
              <a:rPr lang="en-GB" baseline="0" dirty="0" smtClean="0"/>
              <a:t> have not materialised but..</a:t>
            </a:r>
            <a:endParaRPr lang="en-GB" dirty="0" smtClean="0"/>
          </a:p>
          <a:p>
            <a:endParaRPr lang="en-GB" dirty="0" smtClean="0"/>
          </a:p>
          <a:p>
            <a:r>
              <a:rPr lang="en-GB" dirty="0" smtClean="0"/>
              <a:t>Life of a warrant still causing confusion</a:t>
            </a:r>
          </a:p>
          <a:p>
            <a:endParaRPr lang="en-GB" dirty="0" smtClean="0"/>
          </a:p>
          <a:p>
            <a:r>
              <a:rPr lang="en-GB" dirty="0" smtClean="0"/>
              <a:t>Highways definition not clear, open to abuse</a:t>
            </a:r>
          </a:p>
          <a:p>
            <a:endParaRPr lang="en-GB" dirty="0" smtClean="0"/>
          </a:p>
          <a:p>
            <a:r>
              <a:rPr lang="en-GB" dirty="0" smtClean="0"/>
              <a:t>Unnecessary</a:t>
            </a:r>
            <a:r>
              <a:rPr lang="en-GB" baseline="0" dirty="0" smtClean="0"/>
              <a:t> bureaucratic process but outside of the MoJ remit as it falls within HMRC</a:t>
            </a:r>
            <a:endParaRPr lang="en-US" dirty="0"/>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2200177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57841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had hoped that when I was asked to come along that there would have been some sort of announcement from the MoJ. I wasn’t expecting it with a big fanfare but I did think it would be available. However,</a:t>
            </a:r>
            <a:r>
              <a:rPr lang="en-GB" baseline="0" dirty="0" smtClean="0"/>
              <a:t> w</a:t>
            </a:r>
            <a:r>
              <a:rPr lang="en-GB" dirty="0" smtClean="0"/>
              <a:t>e are now 2 years and</a:t>
            </a:r>
            <a:r>
              <a:rPr lang="en-GB" baseline="0" dirty="0" smtClean="0"/>
              <a:t> i</a:t>
            </a:r>
            <a:r>
              <a:rPr lang="en-GB" dirty="0" smtClean="0"/>
              <a:t>t is looking increasingly unlikely that there will be a published report. </a:t>
            </a:r>
          </a:p>
          <a:p>
            <a:endParaRPr lang="en-GB" dirty="0" smtClean="0"/>
          </a:p>
          <a:p>
            <a:r>
              <a:rPr lang="en-GB" dirty="0" smtClean="0"/>
              <a:t>The MoJ promised a 1, 3 and 5 year review with unintended consequences being looked at in year 1 followed by financial matters in year 3. </a:t>
            </a:r>
          </a:p>
          <a:p>
            <a:endParaRPr lang="en-GB" dirty="0" smtClean="0"/>
          </a:p>
          <a:p>
            <a:r>
              <a:rPr lang="en-GB" dirty="0" smtClean="0"/>
              <a:t>They have collated lots of data for the first year review but been stalling on any actual report being published.</a:t>
            </a:r>
          </a:p>
          <a:p>
            <a:endParaRPr lang="en-GB" dirty="0" smtClean="0"/>
          </a:p>
          <a:p>
            <a:r>
              <a:rPr lang="en-GB" dirty="0" smtClean="0"/>
              <a:t>So</a:t>
            </a:r>
            <a:r>
              <a:rPr lang="en-GB" baseline="0" dirty="0" smtClean="0"/>
              <a:t> what I will give you </a:t>
            </a:r>
            <a:r>
              <a:rPr lang="en-GB" dirty="0" smtClean="0"/>
              <a:t>is my view of how things have gone over the last couple of years</a:t>
            </a:r>
            <a:endParaRPr lang="en-US" dirty="0"/>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937370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have time at the end I hope to give you an insight to what happens behind the scenes and can see from the other speakers,</a:t>
            </a:r>
            <a:r>
              <a:rPr lang="en-GB" baseline="0" dirty="0" smtClean="0"/>
              <a:t> this is a bit of a technology forum so hopefully that will fit in nicely with the other presentations.</a:t>
            </a:r>
            <a:endParaRPr lang="en-GB" dirty="0"/>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178459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years since introduction, in the end it happened very quickly with certain changes such as VAT and Transition rules not known until the 11</a:t>
            </a:r>
            <a:r>
              <a:rPr lang="en-GB" baseline="30000" dirty="0" smtClean="0"/>
              <a:t>th</a:t>
            </a:r>
            <a:r>
              <a:rPr lang="en-GB" dirty="0" smtClean="0"/>
              <a:t> hour</a:t>
            </a:r>
          </a:p>
          <a:p>
            <a:endParaRPr lang="en-GB" dirty="0" smtClean="0"/>
          </a:p>
          <a:p>
            <a:r>
              <a:rPr lang="en-GB" dirty="0" smtClean="0"/>
              <a:t>We became Enforcement</a:t>
            </a:r>
            <a:r>
              <a:rPr lang="en-GB" baseline="0" dirty="0" smtClean="0"/>
              <a:t> Agencies and Enforcement Agents – which sounds a whole lot sexier than Bailiffs. </a:t>
            </a:r>
          </a:p>
          <a:p>
            <a:endParaRPr lang="en-GB" baseline="0" dirty="0" smtClean="0"/>
          </a:p>
          <a:p>
            <a:r>
              <a:rPr lang="en-GB" baseline="0" dirty="0" smtClean="0"/>
              <a:t>There were a few other changes to terminology like warrants of control,  Taking control of Goods and controlled goods agreements all terms that you will now be very familiar with but the principles still remained of the ultimate removal of goods</a:t>
            </a:r>
          </a:p>
          <a:p>
            <a:endParaRPr lang="en-GB" baseline="0" dirty="0" smtClean="0"/>
          </a:p>
          <a:p>
            <a:r>
              <a:rPr lang="en-GB" baseline="0" dirty="0" smtClean="0"/>
              <a:t>Fees were standardised a key part of the changes and are now very clear and very transparent.</a:t>
            </a:r>
          </a:p>
          <a:p>
            <a:r>
              <a:rPr lang="en-GB" baseline="0" dirty="0" smtClean="0"/>
              <a:t> </a:t>
            </a:r>
          </a:p>
          <a:p>
            <a:r>
              <a:rPr lang="en-GB" baseline="0" dirty="0" smtClean="0"/>
              <a:t>There was also the remuneration of the agencies for back office activities under a new compliance stage in an attempt to reduce doorstep confrontation. Which allows much more activity at this stage including reminders and telephone calls – none of which happened before.</a:t>
            </a:r>
          </a:p>
          <a:p>
            <a:endParaRPr lang="en-GB" baseline="0" dirty="0" smtClean="0"/>
          </a:p>
          <a:p>
            <a:endParaRPr lang="en-GB" baseline="0" dirty="0" smtClean="0"/>
          </a:p>
          <a:p>
            <a:endParaRPr lang="en-US" dirty="0"/>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390361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matter how hard you look it is quite difficult to find any real negatives about the TCE regulations. Even internet forums such as the Consumer Action Group have fewer and fewer</a:t>
            </a:r>
            <a:r>
              <a:rPr lang="en-GB" baseline="0" dirty="0" smtClean="0"/>
              <a:t> stories and these are generally minor moans and groans with no actual wrongdoings being evident.</a:t>
            </a:r>
          </a:p>
          <a:p>
            <a:endParaRPr lang="en-GB" baseline="0" dirty="0" smtClean="0"/>
          </a:p>
          <a:p>
            <a:r>
              <a:rPr lang="en-GB" baseline="0" dirty="0" smtClean="0"/>
              <a:t>I think the government and industry should be congratulated for getting this in and it achieving its objectives – </a:t>
            </a:r>
          </a:p>
          <a:p>
            <a:endParaRPr lang="en-GB" baseline="0" dirty="0" smtClean="0"/>
          </a:p>
          <a:p>
            <a:r>
              <a:rPr lang="en-GB" baseline="0" dirty="0" smtClean="0"/>
              <a:t>I have to say the objectives in my view had 4 key elements;</a:t>
            </a:r>
          </a:p>
          <a:p>
            <a:pPr marL="169873" indent="-169873">
              <a:buFontTx/>
              <a:buChar char="-"/>
            </a:pPr>
            <a:r>
              <a:rPr lang="en-GB" baseline="0" dirty="0" smtClean="0"/>
              <a:t>to make the law clear and accessible</a:t>
            </a:r>
          </a:p>
          <a:p>
            <a:pPr marL="169873" indent="-169873">
              <a:buFontTx/>
              <a:buChar char="-"/>
            </a:pPr>
            <a:r>
              <a:rPr lang="en-GB" baseline="0" dirty="0" smtClean="0"/>
              <a:t>To maintain collection rates for creditors </a:t>
            </a:r>
          </a:p>
          <a:p>
            <a:pPr marL="169873" indent="-169873">
              <a:buFontTx/>
              <a:buChar char="-"/>
            </a:pPr>
            <a:r>
              <a:rPr lang="en-GB" baseline="0" dirty="0" smtClean="0"/>
              <a:t>reduce confrontation (in their words it was ‘aggressive bailiffs’ )and therefore complaints and finally</a:t>
            </a:r>
          </a:p>
          <a:p>
            <a:pPr marL="169873" indent="-169873">
              <a:buFontTx/>
              <a:buChar char="-"/>
            </a:pPr>
            <a:r>
              <a:rPr lang="en-GB" baseline="0" dirty="0" smtClean="0"/>
              <a:t>building in protections for the vulnerable </a:t>
            </a:r>
            <a:endParaRPr lang="en-US" dirty="0"/>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129561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 the status quo has been maintained, creditors are still able to collect debts but this is not to the detriment of the vulnerable in society</a:t>
            </a:r>
          </a:p>
          <a:p>
            <a:endParaRPr lang="en-GB" baseline="0" dirty="0" smtClean="0"/>
          </a:p>
          <a:p>
            <a:r>
              <a:rPr lang="en-GB" baseline="0" dirty="0" smtClean="0"/>
              <a:t>CAB and others are listed on all statutory notices so we would expect more people to find their way – a success!</a:t>
            </a:r>
          </a:p>
          <a:p>
            <a:endParaRPr lang="en-GB" baseline="0" dirty="0" smtClean="0"/>
          </a:p>
          <a:p>
            <a:r>
              <a:rPr lang="en-GB" baseline="0" dirty="0" smtClean="0"/>
              <a:t>CAB can easily answer queries as the laws and fees are clear and Transparent</a:t>
            </a:r>
          </a:p>
          <a:p>
            <a:endParaRPr lang="en-GB" baseline="0" dirty="0" smtClean="0"/>
          </a:p>
          <a:p>
            <a:r>
              <a:rPr lang="en-GB" dirty="0" smtClean="0"/>
              <a:t>‘Vulnerable’ is a word being used more and more by debtors, it wasn’t a word used previously</a:t>
            </a:r>
            <a:r>
              <a:rPr lang="en-GB" baseline="0" dirty="0" smtClean="0"/>
              <a:t> but the internet tells them to say you are vulnerable and the council will withdraw the case – that’s not what the regs say at all – but they have brought clarity – giving the vulnerable an adequate opportunity to seek assistance and referral to the creditor - but we were essentially doing this already.</a:t>
            </a:r>
            <a:endParaRPr lang="en-US" dirty="0"/>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304500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Complaints have reduced by about 30%, complaints about fees are virtually non existent,</a:t>
            </a:r>
            <a:r>
              <a:rPr lang="en-GB" baseline="0" dirty="0" smtClean="0"/>
              <a:t> referrals to us via CAB are now very rare</a:t>
            </a:r>
            <a:endParaRPr lang="en-US" dirty="0"/>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314268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Despite some serious concerns these are part of the good news story.</a:t>
            </a:r>
          </a:p>
          <a:p>
            <a:endParaRPr lang="en-GB" dirty="0" smtClean="0"/>
          </a:p>
          <a:p>
            <a:r>
              <a:rPr lang="en-GB" dirty="0" smtClean="0"/>
              <a:t>RPI inflationary increase was built into the regulations but with inflation running at 0.5% this</a:t>
            </a:r>
            <a:r>
              <a:rPr lang="en-GB" baseline="0" dirty="0" smtClean="0"/>
              <a:t> may not impact for a year or two. </a:t>
            </a:r>
            <a:endParaRPr lang="en-US" dirty="0"/>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158352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won’t dwell on the enforcement stage because apart from the fees</a:t>
            </a:r>
            <a:r>
              <a:rPr lang="en-GB" baseline="0" dirty="0" smtClean="0"/>
              <a:t> that are fixed– the principle of taking control off and ultimately removing goods if the debt is unpaid still remains, yes there is clarity about days/times/access to premises but again this was no different to how many reputable companies operated previously – despite popular belief Bailiffs did no go round climbing through windows or skylights to gain access</a:t>
            </a:r>
            <a:endParaRPr lang="en-GB" dirty="0" smtClean="0"/>
          </a:p>
          <a:p>
            <a:endParaRPr lang="en-GB" dirty="0" smtClean="0"/>
          </a:p>
          <a:p>
            <a:r>
              <a:rPr lang="en-GB" dirty="0" smtClean="0"/>
              <a:t>So the success story can</a:t>
            </a:r>
            <a:r>
              <a:rPr lang="en-GB" baseline="0" dirty="0" smtClean="0"/>
              <a:t> be attributed to the compliance stage. Yes so</a:t>
            </a:r>
            <a:r>
              <a:rPr lang="en-GB" dirty="0" smtClean="0"/>
              <a:t>me debtors will never engage until it becomes ‘real’ with a doorstep visit,</a:t>
            </a:r>
            <a:r>
              <a:rPr lang="en-GB" baseline="0" dirty="0" smtClean="0"/>
              <a:t> even then they may not engage until it gets to the point that they realise their goods will be removed. But for many debtors they appreciate the opportunity to deal with this without a visit taking place. </a:t>
            </a:r>
          </a:p>
          <a:p>
            <a:endParaRPr lang="en-GB" baseline="0" dirty="0" smtClean="0"/>
          </a:p>
          <a:p>
            <a:r>
              <a:rPr lang="en-GB" baseline="0" dirty="0" smtClean="0"/>
              <a:t>Technology has played a big part in this and EA’s are now rewarded for investing in such technology, pro active calls/texts and emails as well as written reminders.</a:t>
            </a:r>
          </a:p>
          <a:p>
            <a:endParaRPr lang="en-GB" baseline="0" dirty="0" smtClean="0"/>
          </a:p>
          <a:p>
            <a:r>
              <a:rPr lang="en-GB" baseline="0" dirty="0" smtClean="0"/>
              <a:t>Debtors like to deal in an anonymous way at a time that suits them so this has led to the developments such as ‘debtor portals’</a:t>
            </a:r>
            <a:endParaRPr lang="en-US" dirty="0"/>
          </a:p>
        </p:txBody>
      </p:sp>
      <p:sp>
        <p:nvSpPr>
          <p:cNvPr id="4" name="Date Placeholder 3"/>
          <p:cNvSpPr>
            <a:spLocks noGrp="1"/>
          </p:cNvSpPr>
          <p:nvPr>
            <p:ph type="dt" idx="10"/>
          </p:nvPr>
        </p:nvSpPr>
        <p:spPr/>
        <p:txBody>
          <a:bodyPr/>
          <a:lstStyle/>
          <a:p>
            <a:pPr>
              <a:defRPr/>
            </a:pPr>
            <a:r>
              <a:rPr lang="en-GB" smtClean="0"/>
              <a:t>12/03/2014</a:t>
            </a:r>
            <a:endParaRPr lang="en-GB"/>
          </a:p>
        </p:txBody>
      </p:sp>
    </p:spTree>
    <p:extLst>
      <p:ext uri="{BB962C8B-B14F-4D97-AF65-F5344CB8AC3E}">
        <p14:creationId xmlns:p14="http://schemas.microsoft.com/office/powerpoint/2010/main" val="150900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1DF9E9-566E-4EBF-96B1-8C5D78A31209}" type="slidenum">
              <a:rPr lang="en-GB"/>
              <a:pPr>
                <a:defRPr/>
              </a:pPr>
              <a:t>‹#›</a:t>
            </a:fld>
            <a:endParaRPr lang="en-GB"/>
          </a:p>
        </p:txBody>
      </p:sp>
    </p:spTree>
    <p:extLst>
      <p:ext uri="{BB962C8B-B14F-4D97-AF65-F5344CB8AC3E}">
        <p14:creationId xmlns:p14="http://schemas.microsoft.com/office/powerpoint/2010/main" val="202460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2656BE3-940E-4757-90F8-2EFEE6494C92}" type="slidenum">
              <a:rPr lang="en-GB"/>
              <a:pPr>
                <a:defRPr/>
              </a:pPr>
              <a:t>‹#›</a:t>
            </a:fld>
            <a:endParaRPr lang="en-GB"/>
          </a:p>
        </p:txBody>
      </p:sp>
    </p:spTree>
    <p:extLst>
      <p:ext uri="{BB962C8B-B14F-4D97-AF65-F5344CB8AC3E}">
        <p14:creationId xmlns:p14="http://schemas.microsoft.com/office/powerpoint/2010/main" val="110452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E1858FF-3D97-432B-9689-724B43AC6FBE}" type="slidenum">
              <a:rPr lang="en-GB"/>
              <a:pPr>
                <a:defRPr/>
              </a:pPr>
              <a:t>‹#›</a:t>
            </a:fld>
            <a:endParaRPr lang="en-GB"/>
          </a:p>
        </p:txBody>
      </p:sp>
    </p:spTree>
    <p:extLst>
      <p:ext uri="{BB962C8B-B14F-4D97-AF65-F5344CB8AC3E}">
        <p14:creationId xmlns:p14="http://schemas.microsoft.com/office/powerpoint/2010/main" val="34188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p:nvPr userDrawn="1"/>
        </p:nvSpPr>
        <p:spPr>
          <a:xfrm>
            <a:off x="908050" y="0"/>
            <a:ext cx="8235950" cy="908050"/>
          </a:xfrm>
          <a:prstGeom prst="rect">
            <a:avLst/>
          </a:prstGeom>
          <a:solidFill>
            <a:srgbClr val="15552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 name="Rectangle 10"/>
          <p:cNvSpPr/>
          <p:nvPr userDrawn="1"/>
        </p:nvSpPr>
        <p:spPr>
          <a:xfrm rot="16200000">
            <a:off x="-2520950" y="3429000"/>
            <a:ext cx="5949950" cy="908050"/>
          </a:xfrm>
          <a:prstGeom prst="rect">
            <a:avLst/>
          </a:prstGeom>
          <a:solidFill>
            <a:srgbClr val="15552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Content Placeholder 2"/>
          <p:cNvSpPr>
            <a:spLocks noGrp="1"/>
          </p:cNvSpPr>
          <p:nvPr>
            <p:ph idx="1"/>
          </p:nvPr>
        </p:nvSpPr>
        <p:spPr>
          <a:xfrm>
            <a:off x="1403648" y="1556792"/>
            <a:ext cx="7632848" cy="4525963"/>
          </a:xfrm>
        </p:spPr>
        <p:txBody>
          <a:bodyPr/>
          <a:lstStyle>
            <a:lvl1pPr marL="457200" indent="-457200">
              <a:buFontTx/>
              <a:buBlip>
                <a:blip r:embed="rId2"/>
              </a:buBlip>
              <a:defRPr sz="2800" baseline="0"/>
            </a:lvl1pPr>
            <a:lvl2pPr>
              <a:defRPr sz="2400" baseline="0"/>
            </a:lvl2pPr>
          </a:lstStyle>
          <a:p>
            <a:pPr lvl="0"/>
            <a:r>
              <a:rPr lang="en-US" dirty="0" smtClean="0"/>
              <a:t>Click to edit Master text styles</a:t>
            </a:r>
          </a:p>
          <a:p>
            <a:pPr lvl="1"/>
            <a:r>
              <a:rPr lang="en-US" dirty="0" smtClean="0"/>
              <a:t>Second level</a:t>
            </a:r>
          </a:p>
        </p:txBody>
      </p:sp>
      <p:sp>
        <p:nvSpPr>
          <p:cNvPr id="2" name="Title 1"/>
          <p:cNvSpPr>
            <a:spLocks noGrp="1"/>
          </p:cNvSpPr>
          <p:nvPr>
            <p:ph type="title"/>
          </p:nvPr>
        </p:nvSpPr>
        <p:spPr>
          <a:xfrm>
            <a:off x="755576" y="0"/>
            <a:ext cx="8229600" cy="1143000"/>
          </a:xfrm>
        </p:spPr>
        <p:txBody>
          <a:bodyPr/>
          <a:lstStyle>
            <a:lvl1pPr>
              <a:defRPr sz="3600" baseline="0">
                <a:solidFill>
                  <a:schemeClr val="bg1"/>
                </a:solidFill>
              </a:defRPr>
            </a:lvl1pPr>
          </a:lstStyle>
          <a:p>
            <a:r>
              <a:rPr lang="en-US" dirty="0" smtClean="0"/>
              <a:t>Click to edit Master title style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10" y="205265"/>
            <a:ext cx="788973" cy="41542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42179" y="6442576"/>
            <a:ext cx="788973" cy="415424"/>
          </a:xfrm>
          <a:prstGeom prst="rect">
            <a:avLst/>
          </a:prstGeom>
        </p:spPr>
      </p:pic>
    </p:spTree>
    <p:extLst>
      <p:ext uri="{BB962C8B-B14F-4D97-AF65-F5344CB8AC3E}">
        <p14:creationId xmlns:p14="http://schemas.microsoft.com/office/powerpoint/2010/main" val="242752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9911CE-698E-4E43-B0B0-43F7E3FEF168}" type="slidenum">
              <a:rPr lang="en-GB"/>
              <a:pPr>
                <a:defRPr/>
              </a:pPr>
              <a:t>‹#›</a:t>
            </a:fld>
            <a:endParaRPr lang="en-GB"/>
          </a:p>
        </p:txBody>
      </p:sp>
    </p:spTree>
    <p:extLst>
      <p:ext uri="{BB962C8B-B14F-4D97-AF65-F5344CB8AC3E}">
        <p14:creationId xmlns:p14="http://schemas.microsoft.com/office/powerpoint/2010/main" val="145616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48FFFA8-45CB-4D83-8894-69C9B70CF737}" type="slidenum">
              <a:rPr lang="en-GB"/>
              <a:pPr>
                <a:defRPr/>
              </a:pPr>
              <a:t>‹#›</a:t>
            </a:fld>
            <a:endParaRPr lang="en-GB"/>
          </a:p>
        </p:txBody>
      </p:sp>
    </p:spTree>
    <p:extLst>
      <p:ext uri="{BB962C8B-B14F-4D97-AF65-F5344CB8AC3E}">
        <p14:creationId xmlns:p14="http://schemas.microsoft.com/office/powerpoint/2010/main" val="310247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62E5F71-A204-4E6B-A008-09075E8890A3}" type="slidenum">
              <a:rPr lang="en-GB"/>
              <a:pPr>
                <a:defRPr/>
              </a:pPr>
              <a:t>‹#›</a:t>
            </a:fld>
            <a:endParaRPr lang="en-GB"/>
          </a:p>
        </p:txBody>
      </p:sp>
    </p:spTree>
    <p:extLst>
      <p:ext uri="{BB962C8B-B14F-4D97-AF65-F5344CB8AC3E}">
        <p14:creationId xmlns:p14="http://schemas.microsoft.com/office/powerpoint/2010/main" val="134286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FBF5B12-A349-4769-9822-FC95E6D838C8}" type="slidenum">
              <a:rPr lang="en-GB"/>
              <a:pPr>
                <a:defRPr/>
              </a:pPr>
              <a:t>‹#›</a:t>
            </a:fld>
            <a:endParaRPr lang="en-GB"/>
          </a:p>
        </p:txBody>
      </p:sp>
    </p:spTree>
    <p:extLst>
      <p:ext uri="{BB962C8B-B14F-4D97-AF65-F5344CB8AC3E}">
        <p14:creationId xmlns:p14="http://schemas.microsoft.com/office/powerpoint/2010/main" val="264149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D86878D-50D5-41D7-B474-9D570A1BB798}" type="slidenum">
              <a:rPr lang="en-GB"/>
              <a:pPr>
                <a:defRPr/>
              </a:pPr>
              <a:t>‹#›</a:t>
            </a:fld>
            <a:endParaRPr lang="en-GB"/>
          </a:p>
        </p:txBody>
      </p:sp>
    </p:spTree>
    <p:extLst>
      <p:ext uri="{BB962C8B-B14F-4D97-AF65-F5344CB8AC3E}">
        <p14:creationId xmlns:p14="http://schemas.microsoft.com/office/powerpoint/2010/main" val="85753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F0D1C66-CE9D-4E44-8DDC-2A7B2B133E87}" type="slidenum">
              <a:rPr lang="en-GB"/>
              <a:pPr>
                <a:defRPr/>
              </a:pPr>
              <a:t>‹#›</a:t>
            </a:fld>
            <a:endParaRPr lang="en-GB"/>
          </a:p>
        </p:txBody>
      </p:sp>
    </p:spTree>
    <p:extLst>
      <p:ext uri="{BB962C8B-B14F-4D97-AF65-F5344CB8AC3E}">
        <p14:creationId xmlns:p14="http://schemas.microsoft.com/office/powerpoint/2010/main" val="128757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CF26EAF-DBA3-4753-BA71-ACC27D45BD84}" type="slidenum">
              <a:rPr lang="en-GB"/>
              <a:pPr>
                <a:defRPr/>
              </a:pPr>
              <a:t>‹#›</a:t>
            </a:fld>
            <a:endParaRPr lang="en-GB"/>
          </a:p>
        </p:txBody>
      </p:sp>
    </p:spTree>
    <p:extLst>
      <p:ext uri="{BB962C8B-B14F-4D97-AF65-F5344CB8AC3E}">
        <p14:creationId xmlns:p14="http://schemas.microsoft.com/office/powerpoint/2010/main" val="141739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D516C-F2C4-4A5B-B329-A5A7DF90C58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8" r:id="rId1"/>
    <p:sldLayoutId id="2147483729"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755650" y="0"/>
            <a:ext cx="8229600" cy="1143000"/>
          </a:xfrm>
        </p:spPr>
        <p:txBody>
          <a:bodyPr/>
          <a:lstStyle/>
          <a:p>
            <a:pPr eaLnBrk="1" hangingPunct="1"/>
            <a:r>
              <a:rPr lang="en-GB" dirty="0" smtClean="0"/>
              <a:t>  </a:t>
            </a:r>
          </a:p>
        </p:txBody>
      </p:sp>
      <p:sp>
        <p:nvSpPr>
          <p:cNvPr id="51202" name="TextBox 3"/>
          <p:cNvSpPr txBox="1">
            <a:spLocks noChangeArrowheads="1"/>
          </p:cNvSpPr>
          <p:nvPr/>
        </p:nvSpPr>
        <p:spPr bwMode="auto">
          <a:xfrm>
            <a:off x="1325290" y="2852936"/>
            <a:ext cx="7495182"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endParaRPr lang="fr-FR" sz="4000" dirty="0" smtClean="0">
              <a:solidFill>
                <a:srgbClr val="15552B"/>
              </a:solidFill>
              <a:latin typeface="Calibri" pitchFamily="34" charset="0"/>
            </a:endParaRPr>
          </a:p>
          <a:p>
            <a:pPr algn="ctr"/>
            <a:r>
              <a:rPr lang="fr-FR" sz="3600" dirty="0" err="1" smtClean="0">
                <a:solidFill>
                  <a:srgbClr val="15552B"/>
                </a:solidFill>
                <a:latin typeface="Calibri" pitchFamily="34" charset="0"/>
              </a:rPr>
              <a:t>Tribunals</a:t>
            </a:r>
            <a:r>
              <a:rPr lang="fr-FR" sz="3600" dirty="0" smtClean="0">
                <a:solidFill>
                  <a:srgbClr val="15552B"/>
                </a:solidFill>
                <a:latin typeface="Calibri" pitchFamily="34" charset="0"/>
              </a:rPr>
              <a:t> Courts and </a:t>
            </a:r>
          </a:p>
          <a:p>
            <a:pPr algn="ctr"/>
            <a:r>
              <a:rPr lang="fr-FR" sz="3600" dirty="0" err="1" smtClean="0">
                <a:solidFill>
                  <a:srgbClr val="15552B"/>
                </a:solidFill>
                <a:latin typeface="Calibri" pitchFamily="34" charset="0"/>
              </a:rPr>
              <a:t>Enforcement</a:t>
            </a:r>
            <a:r>
              <a:rPr lang="fr-FR" sz="3600" dirty="0" smtClean="0">
                <a:solidFill>
                  <a:srgbClr val="15552B"/>
                </a:solidFill>
                <a:latin typeface="Calibri" pitchFamily="34" charset="0"/>
              </a:rPr>
              <a:t> </a:t>
            </a:r>
            <a:r>
              <a:rPr lang="fr-FR" sz="3600" dirty="0" err="1" smtClean="0">
                <a:solidFill>
                  <a:srgbClr val="15552B"/>
                </a:solidFill>
                <a:latin typeface="Calibri" pitchFamily="34" charset="0"/>
              </a:rPr>
              <a:t>Act</a:t>
            </a:r>
            <a:r>
              <a:rPr lang="fr-FR" sz="3600" dirty="0" smtClean="0">
                <a:solidFill>
                  <a:srgbClr val="15552B"/>
                </a:solidFill>
                <a:latin typeface="Calibri" pitchFamily="34" charset="0"/>
              </a:rPr>
              <a:t>  </a:t>
            </a:r>
          </a:p>
          <a:p>
            <a:pPr algn="ctr"/>
            <a:r>
              <a:rPr lang="fr-FR" sz="3600" dirty="0" smtClean="0">
                <a:solidFill>
                  <a:srgbClr val="15552B"/>
                </a:solidFill>
                <a:latin typeface="Calibri" pitchFamily="34" charset="0"/>
              </a:rPr>
              <a:t>2 </a:t>
            </a:r>
            <a:r>
              <a:rPr lang="fr-FR" sz="3600" dirty="0" err="1">
                <a:solidFill>
                  <a:srgbClr val="15552B"/>
                </a:solidFill>
                <a:latin typeface="Calibri" pitchFamily="34" charset="0"/>
              </a:rPr>
              <a:t>Y</a:t>
            </a:r>
            <a:r>
              <a:rPr lang="fr-FR" sz="3600" dirty="0" err="1" smtClean="0">
                <a:solidFill>
                  <a:srgbClr val="15552B"/>
                </a:solidFill>
                <a:latin typeface="Calibri" pitchFamily="34" charset="0"/>
              </a:rPr>
              <a:t>ears</a:t>
            </a:r>
            <a:r>
              <a:rPr lang="fr-FR" sz="3600" dirty="0" smtClean="0">
                <a:solidFill>
                  <a:srgbClr val="15552B"/>
                </a:solidFill>
                <a:latin typeface="Calibri" pitchFamily="34" charset="0"/>
              </a:rPr>
              <a:t> on</a:t>
            </a:r>
          </a:p>
        </p:txBody>
      </p:sp>
      <p:sp>
        <p:nvSpPr>
          <p:cNvPr id="6" name="TextBox 5"/>
          <p:cNvSpPr txBox="1">
            <a:spLocks noChangeArrowheads="1"/>
          </p:cNvSpPr>
          <p:nvPr/>
        </p:nvSpPr>
        <p:spPr bwMode="auto">
          <a:xfrm>
            <a:off x="3684169" y="5589240"/>
            <a:ext cx="26811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1600" b="1" dirty="0">
                <a:solidFill>
                  <a:srgbClr val="15552B"/>
                </a:solidFill>
                <a:latin typeface="Calibri" pitchFamily="34" charset="0"/>
              </a:rPr>
              <a:t>P</a:t>
            </a:r>
            <a:r>
              <a:rPr lang="en-US" altLang="en-US" sz="1600" b="1" dirty="0" smtClean="0">
                <a:solidFill>
                  <a:srgbClr val="15552B"/>
                </a:solidFill>
                <a:latin typeface="Calibri" pitchFamily="34" charset="0"/>
              </a:rPr>
              <a:t>aul Kyte </a:t>
            </a:r>
          </a:p>
          <a:p>
            <a:pPr algn="ctr"/>
            <a:r>
              <a:rPr lang="en-GB" altLang="en-US" sz="1600" b="1" dirty="0" smtClean="0">
                <a:solidFill>
                  <a:srgbClr val="15552B"/>
                </a:solidFill>
                <a:latin typeface="Calibri" pitchFamily="34" charset="0"/>
              </a:rPr>
              <a:t>Bristow &amp; Sutor</a:t>
            </a:r>
            <a:endParaRPr lang="en-US" altLang="en-US" sz="1600" b="1" dirty="0">
              <a:solidFill>
                <a:srgbClr val="15552B"/>
              </a:solidFill>
              <a:latin typeface="Calibri" pitchFamily="34" charset="0"/>
            </a:endParaRPr>
          </a:p>
          <a:p>
            <a:pPr algn="ctr"/>
            <a:r>
              <a:rPr lang="en-US" altLang="en-US" sz="1600" b="1" dirty="0" smtClean="0">
                <a:solidFill>
                  <a:srgbClr val="15552B"/>
                </a:solidFill>
                <a:latin typeface="Calibri" pitchFamily="34" charset="0"/>
              </a:rPr>
              <a:t>Client Development Manager</a:t>
            </a:r>
          </a:p>
        </p:txBody>
      </p:sp>
      <p:pic>
        <p:nvPicPr>
          <p:cNvPr id="2" name="Picture 1"/>
          <p:cNvPicPr>
            <a:picLocks noChangeAspect="1"/>
          </p:cNvPicPr>
          <p:nvPr/>
        </p:nvPicPr>
        <p:blipFill>
          <a:blip r:embed="rId3"/>
          <a:stretch>
            <a:fillRect/>
          </a:stretch>
        </p:blipFill>
        <p:spPr>
          <a:xfrm>
            <a:off x="3491880" y="1412776"/>
            <a:ext cx="3065760" cy="16694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Debtor Engagement</a:t>
            </a:r>
            <a:endParaRPr lang="en-US" dirty="0"/>
          </a:p>
        </p:txBody>
      </p:sp>
      <p:pic>
        <p:nvPicPr>
          <p:cNvPr id="4" name="04 Debtor Porta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15616" y="1556792"/>
            <a:ext cx="7704856" cy="4114381"/>
          </a:xfrm>
          <a:prstGeom prst="rect">
            <a:avLst/>
          </a:prstGeom>
        </p:spPr>
      </p:pic>
      <p:pic>
        <p:nvPicPr>
          <p:cNvPr id="5" name="Picture 4"/>
          <p:cNvPicPr>
            <a:picLocks noChangeAspect="1"/>
          </p:cNvPicPr>
          <p:nvPr/>
        </p:nvPicPr>
        <p:blipFill>
          <a:blip r:embed="rId6"/>
          <a:stretch>
            <a:fillRect/>
          </a:stretch>
        </p:blipFill>
        <p:spPr>
          <a:xfrm>
            <a:off x="0" y="116632"/>
            <a:ext cx="902286" cy="646232"/>
          </a:xfrm>
          <a:prstGeom prst="rect">
            <a:avLst/>
          </a:prstGeom>
        </p:spPr>
      </p:pic>
    </p:spTree>
    <p:extLst>
      <p:ext uri="{BB962C8B-B14F-4D97-AF65-F5344CB8AC3E}">
        <p14:creationId xmlns:p14="http://schemas.microsoft.com/office/powerpoint/2010/main" val="487059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27784" y="2492897"/>
            <a:ext cx="5256584" cy="2448272"/>
          </a:xfrm>
        </p:spPr>
        <p:txBody>
          <a:bodyPr/>
          <a:lstStyle/>
          <a:p>
            <a:r>
              <a:rPr lang="en-GB" b="1" dirty="0" smtClean="0">
                <a:solidFill>
                  <a:srgbClr val="15552B"/>
                </a:solidFill>
              </a:rPr>
              <a:t>TEC – are they up to speed?</a:t>
            </a:r>
          </a:p>
          <a:p>
            <a:r>
              <a:rPr lang="en-GB" b="1" dirty="0" smtClean="0">
                <a:solidFill>
                  <a:srgbClr val="15552B"/>
                </a:solidFill>
              </a:rPr>
              <a:t>Highways – what is a highway?</a:t>
            </a:r>
          </a:p>
          <a:p>
            <a:r>
              <a:rPr lang="en-GB" b="1" dirty="0" smtClean="0">
                <a:solidFill>
                  <a:srgbClr val="15552B"/>
                </a:solidFill>
              </a:rPr>
              <a:t>VAT</a:t>
            </a:r>
            <a:endParaRPr lang="en-GB" b="1" dirty="0">
              <a:solidFill>
                <a:srgbClr val="15552B"/>
              </a:solidFill>
            </a:endParaRPr>
          </a:p>
        </p:txBody>
      </p:sp>
      <p:sp>
        <p:nvSpPr>
          <p:cNvPr id="3" name="Title 2"/>
          <p:cNvSpPr>
            <a:spLocks noGrp="1"/>
          </p:cNvSpPr>
          <p:nvPr>
            <p:ph type="title"/>
          </p:nvPr>
        </p:nvSpPr>
        <p:spPr/>
        <p:txBody>
          <a:bodyPr/>
          <a:lstStyle/>
          <a:p>
            <a:r>
              <a:rPr lang="en-GB" dirty="0" smtClean="0"/>
              <a:t>Areas for improvement</a:t>
            </a:r>
            <a:endParaRPr lang="en-US" dirty="0"/>
          </a:p>
        </p:txBody>
      </p:sp>
      <p:pic>
        <p:nvPicPr>
          <p:cNvPr id="4" name="Picture 3"/>
          <p:cNvPicPr>
            <a:picLocks noChangeAspect="1"/>
          </p:cNvPicPr>
          <p:nvPr/>
        </p:nvPicPr>
        <p:blipFill>
          <a:blip r:embed="rId3"/>
          <a:stretch>
            <a:fillRect/>
          </a:stretch>
        </p:blipFill>
        <p:spPr>
          <a:xfrm>
            <a:off x="0" y="116632"/>
            <a:ext cx="902286" cy="645082"/>
          </a:xfrm>
          <a:prstGeom prst="rect">
            <a:avLst/>
          </a:prstGeom>
        </p:spPr>
      </p:pic>
    </p:spTree>
    <p:extLst>
      <p:ext uri="{BB962C8B-B14F-4D97-AF65-F5344CB8AC3E}">
        <p14:creationId xmlns:p14="http://schemas.microsoft.com/office/powerpoint/2010/main" val="2798592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9787" y="2060848"/>
            <a:ext cx="3781177" cy="3781177"/>
          </a:xfrm>
        </p:spPr>
      </p:pic>
      <p:sp>
        <p:nvSpPr>
          <p:cNvPr id="3" name="Title 2"/>
          <p:cNvSpPr>
            <a:spLocks noGrp="1"/>
          </p:cNvSpPr>
          <p:nvPr>
            <p:ph type="title"/>
          </p:nvPr>
        </p:nvSpPr>
        <p:spPr/>
        <p:txBody>
          <a:bodyPr/>
          <a:lstStyle/>
          <a:p>
            <a:r>
              <a:rPr lang="en-GB" dirty="0" smtClean="0"/>
              <a:t>Questions</a:t>
            </a:r>
            <a:endParaRPr lang="en-US" dirty="0"/>
          </a:p>
        </p:txBody>
      </p:sp>
      <p:pic>
        <p:nvPicPr>
          <p:cNvPr id="4" name="Picture 3"/>
          <p:cNvPicPr>
            <a:picLocks noChangeAspect="1"/>
          </p:cNvPicPr>
          <p:nvPr/>
        </p:nvPicPr>
        <p:blipFill>
          <a:blip r:embed="rId4"/>
          <a:stretch>
            <a:fillRect/>
          </a:stretch>
        </p:blipFill>
        <p:spPr>
          <a:xfrm>
            <a:off x="0" y="116632"/>
            <a:ext cx="902286" cy="645082"/>
          </a:xfrm>
          <a:prstGeom prst="rect">
            <a:avLst/>
          </a:prstGeom>
        </p:spPr>
      </p:pic>
    </p:spTree>
    <p:extLst>
      <p:ext uri="{BB962C8B-B14F-4D97-AF65-F5344CB8AC3E}">
        <p14:creationId xmlns:p14="http://schemas.microsoft.com/office/powerpoint/2010/main" val="2902442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MoJ First Year Review</a:t>
            </a:r>
            <a:endParaRPr lang="en-US" dirty="0"/>
          </a:p>
        </p:txBody>
      </p:sp>
      <p:pic>
        <p:nvPicPr>
          <p:cNvPr id="4" name="Picture 3"/>
          <p:cNvPicPr>
            <a:picLocks noChangeAspect="1"/>
          </p:cNvPicPr>
          <p:nvPr/>
        </p:nvPicPr>
        <p:blipFill>
          <a:blip r:embed="rId3"/>
          <a:stretch>
            <a:fillRect/>
          </a:stretch>
        </p:blipFill>
        <p:spPr>
          <a:xfrm>
            <a:off x="0" y="116632"/>
            <a:ext cx="902286" cy="645082"/>
          </a:xfrm>
          <a:prstGeom prst="rect">
            <a:avLst/>
          </a:prstGeom>
        </p:spPr>
      </p:pic>
      <p:pic>
        <p:nvPicPr>
          <p:cNvPr id="7" name="Content Placeholder 6"/>
          <p:cNvPicPr>
            <a:picLocks noGrp="1" noChangeAspect="1"/>
          </p:cNvPicPr>
          <p:nvPr>
            <p:ph idx="1"/>
          </p:nvPr>
        </p:nvPicPr>
        <p:blipFill>
          <a:blip r:embed="rId4"/>
          <a:stretch>
            <a:fillRect/>
          </a:stretch>
        </p:blipFill>
        <p:spPr>
          <a:xfrm>
            <a:off x="2746140" y="2060848"/>
            <a:ext cx="4248472" cy="3692713"/>
          </a:xfrm>
          <a:prstGeom prst="rect">
            <a:avLst/>
          </a:prstGeom>
        </p:spPr>
      </p:pic>
    </p:spTree>
    <p:extLst>
      <p:ext uri="{BB962C8B-B14F-4D97-AF65-F5344CB8AC3E}">
        <p14:creationId xmlns:p14="http://schemas.microsoft.com/office/powerpoint/2010/main" val="2182300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1984" y="1772816"/>
            <a:ext cx="7056784" cy="4176464"/>
          </a:xfrm>
        </p:spPr>
        <p:txBody>
          <a:bodyPr/>
          <a:lstStyle/>
          <a:p>
            <a:r>
              <a:rPr lang="en-GB" b="1" dirty="0" smtClean="0">
                <a:solidFill>
                  <a:srgbClr val="15552B"/>
                </a:solidFill>
              </a:rPr>
              <a:t>TCE Act Implementation and Key Changes</a:t>
            </a:r>
          </a:p>
          <a:p>
            <a:r>
              <a:rPr lang="en-GB" b="1" dirty="0" smtClean="0">
                <a:solidFill>
                  <a:srgbClr val="15552B"/>
                </a:solidFill>
              </a:rPr>
              <a:t>Has it worked?</a:t>
            </a:r>
          </a:p>
          <a:p>
            <a:r>
              <a:rPr lang="en-GB" b="1" dirty="0" smtClean="0">
                <a:solidFill>
                  <a:srgbClr val="15552B"/>
                </a:solidFill>
              </a:rPr>
              <a:t>Complaints</a:t>
            </a:r>
          </a:p>
          <a:p>
            <a:r>
              <a:rPr lang="en-GB" b="1" dirty="0" smtClean="0">
                <a:solidFill>
                  <a:srgbClr val="15552B"/>
                </a:solidFill>
              </a:rPr>
              <a:t>Compliance stage - Debtor Portals</a:t>
            </a:r>
          </a:p>
          <a:p>
            <a:r>
              <a:rPr lang="en-GB" b="1" dirty="0" smtClean="0">
                <a:solidFill>
                  <a:srgbClr val="15552B"/>
                </a:solidFill>
              </a:rPr>
              <a:t>Fees</a:t>
            </a:r>
          </a:p>
          <a:p>
            <a:r>
              <a:rPr lang="en-GB" b="1" dirty="0" smtClean="0">
                <a:solidFill>
                  <a:srgbClr val="15552B"/>
                </a:solidFill>
              </a:rPr>
              <a:t>Areas for improvement</a:t>
            </a:r>
          </a:p>
          <a:p>
            <a:pPr marL="0" indent="0">
              <a:buNone/>
            </a:pPr>
            <a:r>
              <a:rPr lang="en-GB" b="1" dirty="0" smtClean="0">
                <a:solidFill>
                  <a:srgbClr val="15552B"/>
                </a:solidFill>
              </a:rPr>
              <a:t>If we have time…</a:t>
            </a:r>
          </a:p>
          <a:p>
            <a:r>
              <a:rPr lang="en-GB" b="1" dirty="0" smtClean="0">
                <a:solidFill>
                  <a:srgbClr val="15552B"/>
                </a:solidFill>
              </a:rPr>
              <a:t>Technology from behind the scenes</a:t>
            </a:r>
          </a:p>
          <a:p>
            <a:pPr marL="0" indent="0">
              <a:buNone/>
            </a:pPr>
            <a:endParaRPr lang="en-GB" b="1" dirty="0" smtClean="0">
              <a:solidFill>
                <a:srgbClr val="15552B"/>
              </a:solidFill>
            </a:endParaRPr>
          </a:p>
        </p:txBody>
      </p:sp>
      <p:sp>
        <p:nvSpPr>
          <p:cNvPr id="3" name="Title 2"/>
          <p:cNvSpPr>
            <a:spLocks noGrp="1"/>
          </p:cNvSpPr>
          <p:nvPr>
            <p:ph type="title"/>
          </p:nvPr>
        </p:nvSpPr>
        <p:spPr/>
        <p:txBody>
          <a:bodyPr/>
          <a:lstStyle/>
          <a:p>
            <a:r>
              <a:rPr lang="en-GB" dirty="0" smtClean="0"/>
              <a:t>Agenda</a:t>
            </a:r>
            <a:endParaRPr lang="en-GB" dirty="0"/>
          </a:p>
        </p:txBody>
      </p:sp>
      <p:pic>
        <p:nvPicPr>
          <p:cNvPr id="4" name="Picture 3"/>
          <p:cNvPicPr>
            <a:picLocks noChangeAspect="1"/>
          </p:cNvPicPr>
          <p:nvPr/>
        </p:nvPicPr>
        <p:blipFill>
          <a:blip r:embed="rId3"/>
          <a:stretch>
            <a:fillRect/>
          </a:stretch>
        </p:blipFill>
        <p:spPr>
          <a:xfrm>
            <a:off x="0" y="116632"/>
            <a:ext cx="904404" cy="648072"/>
          </a:xfrm>
          <a:prstGeom prst="rect">
            <a:avLst/>
          </a:prstGeom>
        </p:spPr>
      </p:pic>
    </p:spTree>
    <p:extLst>
      <p:ext uri="{BB962C8B-B14F-4D97-AF65-F5344CB8AC3E}">
        <p14:creationId xmlns:p14="http://schemas.microsoft.com/office/powerpoint/2010/main" val="2030360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9632" y="1556792"/>
            <a:ext cx="7632848" cy="4525963"/>
          </a:xfrm>
        </p:spPr>
        <p:txBody>
          <a:bodyPr/>
          <a:lstStyle/>
          <a:p>
            <a:r>
              <a:rPr lang="en-GB" b="1" dirty="0" smtClean="0">
                <a:solidFill>
                  <a:srgbClr val="15552B"/>
                </a:solidFill>
              </a:rPr>
              <a:t>April 2014</a:t>
            </a:r>
          </a:p>
          <a:p>
            <a:r>
              <a:rPr lang="en-GB" b="1" dirty="0" smtClean="0">
                <a:solidFill>
                  <a:srgbClr val="15552B"/>
                </a:solidFill>
              </a:rPr>
              <a:t>Terminology Changes</a:t>
            </a:r>
          </a:p>
          <a:p>
            <a:r>
              <a:rPr lang="en-GB" b="1" dirty="0" smtClean="0">
                <a:solidFill>
                  <a:srgbClr val="15552B"/>
                </a:solidFill>
              </a:rPr>
              <a:t>Fees changed</a:t>
            </a:r>
          </a:p>
          <a:p>
            <a:r>
              <a:rPr lang="en-GB" b="1" dirty="0" smtClean="0">
                <a:solidFill>
                  <a:srgbClr val="15552B"/>
                </a:solidFill>
              </a:rPr>
              <a:t>Protection for the vulnerable</a:t>
            </a:r>
          </a:p>
          <a:p>
            <a:r>
              <a:rPr lang="en-GB" b="1" dirty="0" smtClean="0">
                <a:solidFill>
                  <a:srgbClr val="15552B"/>
                </a:solidFill>
              </a:rPr>
              <a:t>Increased emphasis on compliance</a:t>
            </a:r>
          </a:p>
          <a:p>
            <a:r>
              <a:rPr lang="en-GB" b="1" dirty="0" smtClean="0">
                <a:solidFill>
                  <a:srgbClr val="15552B"/>
                </a:solidFill>
              </a:rPr>
              <a:t>Reduced doorstep confrontation</a:t>
            </a:r>
          </a:p>
          <a:p>
            <a:endParaRPr lang="en-GB" b="1" dirty="0">
              <a:solidFill>
                <a:srgbClr val="15552B"/>
              </a:solidFill>
            </a:endParaRPr>
          </a:p>
          <a:p>
            <a:r>
              <a:rPr lang="en-GB" b="1" dirty="0" smtClean="0">
                <a:solidFill>
                  <a:srgbClr val="15552B"/>
                </a:solidFill>
              </a:rPr>
              <a:t>So did it work?</a:t>
            </a:r>
            <a:endParaRPr lang="en-US" b="1" dirty="0">
              <a:solidFill>
                <a:srgbClr val="15552B"/>
              </a:solidFill>
            </a:endParaRPr>
          </a:p>
        </p:txBody>
      </p:sp>
      <p:sp>
        <p:nvSpPr>
          <p:cNvPr id="3" name="Title 2"/>
          <p:cNvSpPr>
            <a:spLocks noGrp="1"/>
          </p:cNvSpPr>
          <p:nvPr>
            <p:ph type="title"/>
          </p:nvPr>
        </p:nvSpPr>
        <p:spPr/>
        <p:txBody>
          <a:bodyPr/>
          <a:lstStyle/>
          <a:p>
            <a:r>
              <a:rPr lang="en-GB" dirty="0" smtClean="0"/>
              <a:t>Implementation</a:t>
            </a:r>
            <a:endParaRPr lang="en-US" dirty="0"/>
          </a:p>
        </p:txBody>
      </p:sp>
      <p:pic>
        <p:nvPicPr>
          <p:cNvPr id="4" name="Picture 3"/>
          <p:cNvPicPr>
            <a:picLocks noChangeAspect="1"/>
          </p:cNvPicPr>
          <p:nvPr/>
        </p:nvPicPr>
        <p:blipFill>
          <a:blip r:embed="rId3"/>
          <a:stretch>
            <a:fillRect/>
          </a:stretch>
        </p:blipFill>
        <p:spPr>
          <a:xfrm>
            <a:off x="0" y="116632"/>
            <a:ext cx="902286" cy="645082"/>
          </a:xfrm>
          <a:prstGeom prst="rect">
            <a:avLst/>
          </a:prstGeom>
        </p:spPr>
      </p:pic>
    </p:spTree>
    <p:extLst>
      <p:ext uri="{BB962C8B-B14F-4D97-AF65-F5344CB8AC3E}">
        <p14:creationId xmlns:p14="http://schemas.microsoft.com/office/powerpoint/2010/main" val="3171748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Has it worked?</a:t>
            </a:r>
            <a:endParaRPr lang="en-US" dirty="0"/>
          </a:p>
        </p:txBody>
      </p:sp>
      <p:pic>
        <p:nvPicPr>
          <p:cNvPr id="4" name="Picture 3"/>
          <p:cNvPicPr>
            <a:picLocks noChangeAspect="1"/>
          </p:cNvPicPr>
          <p:nvPr/>
        </p:nvPicPr>
        <p:blipFill>
          <a:blip r:embed="rId3"/>
          <a:stretch>
            <a:fillRect/>
          </a:stretch>
        </p:blipFill>
        <p:spPr>
          <a:xfrm>
            <a:off x="0" y="116632"/>
            <a:ext cx="902286" cy="645082"/>
          </a:xfrm>
          <a:prstGeom prst="rect">
            <a:avLst/>
          </a:prstGeom>
        </p:spPr>
      </p:pic>
      <p:pic>
        <p:nvPicPr>
          <p:cNvPr id="8" name="Picture 7"/>
          <p:cNvPicPr>
            <a:picLocks noChangeAspect="1"/>
          </p:cNvPicPr>
          <p:nvPr/>
        </p:nvPicPr>
        <p:blipFill>
          <a:blip r:embed="rId4"/>
          <a:stretch>
            <a:fillRect/>
          </a:stretch>
        </p:blipFill>
        <p:spPr>
          <a:xfrm>
            <a:off x="2843808" y="1916832"/>
            <a:ext cx="4167647" cy="3798395"/>
          </a:xfrm>
          <a:prstGeom prst="rect">
            <a:avLst/>
          </a:prstGeom>
        </p:spPr>
      </p:pic>
    </p:spTree>
    <p:extLst>
      <p:ext uri="{BB962C8B-B14F-4D97-AF65-F5344CB8AC3E}">
        <p14:creationId xmlns:p14="http://schemas.microsoft.com/office/powerpoint/2010/main" val="4212889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9380" y="1844824"/>
            <a:ext cx="7632848" cy="4525963"/>
          </a:xfrm>
        </p:spPr>
        <p:txBody>
          <a:bodyPr/>
          <a:lstStyle/>
          <a:p>
            <a:r>
              <a:rPr lang="en-GB" b="1" dirty="0" smtClean="0">
                <a:solidFill>
                  <a:srgbClr val="15552B"/>
                </a:solidFill>
              </a:rPr>
              <a:t>No news is good news right?</a:t>
            </a:r>
          </a:p>
          <a:p>
            <a:r>
              <a:rPr lang="en-GB" b="1" dirty="0" smtClean="0">
                <a:solidFill>
                  <a:srgbClr val="15552B"/>
                </a:solidFill>
              </a:rPr>
              <a:t>Increased CAB referrals but…</a:t>
            </a:r>
          </a:p>
          <a:p>
            <a:r>
              <a:rPr lang="en-GB" b="1" dirty="0" smtClean="0">
                <a:solidFill>
                  <a:srgbClr val="15552B"/>
                </a:solidFill>
              </a:rPr>
              <a:t>Significantly reduced complaints</a:t>
            </a:r>
          </a:p>
          <a:p>
            <a:r>
              <a:rPr lang="en-GB" b="1" dirty="0" smtClean="0">
                <a:solidFill>
                  <a:srgbClr val="15552B"/>
                </a:solidFill>
              </a:rPr>
              <a:t>Collection rates maintained</a:t>
            </a:r>
          </a:p>
          <a:p>
            <a:r>
              <a:rPr lang="en-GB" b="1" dirty="0" smtClean="0">
                <a:solidFill>
                  <a:srgbClr val="15552B"/>
                </a:solidFill>
              </a:rPr>
              <a:t>Fees are clear and transparent</a:t>
            </a:r>
          </a:p>
          <a:p>
            <a:r>
              <a:rPr lang="en-GB" b="1" dirty="0" smtClean="0">
                <a:solidFill>
                  <a:srgbClr val="15552B"/>
                </a:solidFill>
              </a:rPr>
              <a:t>Protection for the vulnerable</a:t>
            </a:r>
          </a:p>
        </p:txBody>
      </p:sp>
      <p:sp>
        <p:nvSpPr>
          <p:cNvPr id="3" name="Title 2"/>
          <p:cNvSpPr>
            <a:spLocks noGrp="1"/>
          </p:cNvSpPr>
          <p:nvPr>
            <p:ph type="title"/>
          </p:nvPr>
        </p:nvSpPr>
        <p:spPr/>
        <p:txBody>
          <a:bodyPr/>
          <a:lstStyle/>
          <a:p>
            <a:r>
              <a:rPr lang="en-GB" dirty="0" smtClean="0"/>
              <a:t>Did it work?</a:t>
            </a:r>
            <a:endParaRPr lang="en-US" dirty="0"/>
          </a:p>
        </p:txBody>
      </p:sp>
      <p:pic>
        <p:nvPicPr>
          <p:cNvPr id="4" name="Picture 3"/>
          <p:cNvPicPr>
            <a:picLocks noChangeAspect="1"/>
          </p:cNvPicPr>
          <p:nvPr/>
        </p:nvPicPr>
        <p:blipFill>
          <a:blip r:embed="rId3"/>
          <a:stretch>
            <a:fillRect/>
          </a:stretch>
        </p:blipFill>
        <p:spPr>
          <a:xfrm>
            <a:off x="0" y="116632"/>
            <a:ext cx="902286" cy="645082"/>
          </a:xfrm>
          <a:prstGeom prst="rect">
            <a:avLst/>
          </a:prstGeom>
        </p:spPr>
      </p:pic>
    </p:spTree>
    <p:extLst>
      <p:ext uri="{BB962C8B-B14F-4D97-AF65-F5344CB8AC3E}">
        <p14:creationId xmlns:p14="http://schemas.microsoft.com/office/powerpoint/2010/main" val="2914526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Complaints</a:t>
            </a:r>
            <a:endParaRPr lang="en-US" dirty="0"/>
          </a:p>
        </p:txBody>
      </p:sp>
      <p:pic>
        <p:nvPicPr>
          <p:cNvPr id="4" name="Picture 3"/>
          <p:cNvPicPr>
            <a:picLocks noChangeAspect="1"/>
          </p:cNvPicPr>
          <p:nvPr/>
        </p:nvPicPr>
        <p:blipFill>
          <a:blip r:embed="rId3"/>
          <a:stretch>
            <a:fillRect/>
          </a:stretch>
        </p:blipFill>
        <p:spPr>
          <a:xfrm>
            <a:off x="0" y="116632"/>
            <a:ext cx="902286" cy="645082"/>
          </a:xfrm>
          <a:prstGeom prst="rect">
            <a:avLst/>
          </a:prstGeom>
        </p:spPr>
      </p:pic>
      <p:sp>
        <p:nvSpPr>
          <p:cNvPr id="6" name="AutoShape 4" descr="Image result for complaints reduci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1700808"/>
            <a:ext cx="5256584" cy="4349696"/>
          </a:xfrm>
          <a:prstGeom prst="rect">
            <a:avLst/>
          </a:prstGeom>
        </p:spPr>
      </p:pic>
    </p:spTree>
    <p:extLst>
      <p:ext uri="{BB962C8B-B14F-4D97-AF65-F5344CB8AC3E}">
        <p14:creationId xmlns:p14="http://schemas.microsoft.com/office/powerpoint/2010/main" val="1015579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2364" y="1844824"/>
            <a:ext cx="7632848" cy="4525963"/>
          </a:xfrm>
        </p:spPr>
        <p:txBody>
          <a:bodyPr/>
          <a:lstStyle/>
          <a:p>
            <a:r>
              <a:rPr lang="en-GB" b="1" dirty="0" smtClean="0">
                <a:solidFill>
                  <a:srgbClr val="15552B"/>
                </a:solidFill>
              </a:rPr>
              <a:t>Fears over £75 compliance fee did not materialise</a:t>
            </a:r>
          </a:p>
          <a:p>
            <a:r>
              <a:rPr lang="en-GB" b="1" dirty="0" smtClean="0">
                <a:solidFill>
                  <a:srgbClr val="15552B"/>
                </a:solidFill>
              </a:rPr>
              <a:t>Zero complaints to LGO about fees</a:t>
            </a:r>
          </a:p>
          <a:p>
            <a:r>
              <a:rPr lang="en-GB" b="1" dirty="0" smtClean="0">
                <a:solidFill>
                  <a:srgbClr val="15552B"/>
                </a:solidFill>
              </a:rPr>
              <a:t>EA’s rewarded for ‘back office’ activities</a:t>
            </a:r>
          </a:p>
          <a:p>
            <a:r>
              <a:rPr lang="en-GB" b="1" dirty="0" smtClean="0">
                <a:solidFill>
                  <a:srgbClr val="15552B"/>
                </a:solidFill>
              </a:rPr>
              <a:t>Still need some input from creditors</a:t>
            </a:r>
          </a:p>
          <a:p>
            <a:r>
              <a:rPr lang="en-GB" b="1" dirty="0" smtClean="0">
                <a:solidFill>
                  <a:srgbClr val="15552B"/>
                </a:solidFill>
              </a:rPr>
              <a:t>Year 3 review will consider financial aspects</a:t>
            </a:r>
          </a:p>
          <a:p>
            <a:r>
              <a:rPr lang="en-GB" b="1" dirty="0" smtClean="0">
                <a:solidFill>
                  <a:srgbClr val="15552B"/>
                </a:solidFill>
              </a:rPr>
              <a:t>Any fee increase?</a:t>
            </a:r>
          </a:p>
        </p:txBody>
      </p:sp>
      <p:sp>
        <p:nvSpPr>
          <p:cNvPr id="3" name="Title 2"/>
          <p:cNvSpPr>
            <a:spLocks noGrp="1"/>
          </p:cNvSpPr>
          <p:nvPr>
            <p:ph type="title"/>
          </p:nvPr>
        </p:nvSpPr>
        <p:spPr/>
        <p:txBody>
          <a:bodyPr/>
          <a:lstStyle/>
          <a:p>
            <a:r>
              <a:rPr lang="en-GB" dirty="0" smtClean="0"/>
              <a:t>Fees</a:t>
            </a:r>
            <a:endParaRPr lang="en-US" dirty="0"/>
          </a:p>
        </p:txBody>
      </p:sp>
      <p:pic>
        <p:nvPicPr>
          <p:cNvPr id="4" name="Picture 3"/>
          <p:cNvPicPr>
            <a:picLocks noChangeAspect="1"/>
          </p:cNvPicPr>
          <p:nvPr/>
        </p:nvPicPr>
        <p:blipFill>
          <a:blip r:embed="rId3"/>
          <a:stretch>
            <a:fillRect/>
          </a:stretch>
        </p:blipFill>
        <p:spPr>
          <a:xfrm>
            <a:off x="0" y="116632"/>
            <a:ext cx="902286" cy="645082"/>
          </a:xfrm>
          <a:prstGeom prst="rect">
            <a:avLst/>
          </a:prstGeom>
        </p:spPr>
      </p:pic>
    </p:spTree>
    <p:extLst>
      <p:ext uri="{BB962C8B-B14F-4D97-AF65-F5344CB8AC3E}">
        <p14:creationId xmlns:p14="http://schemas.microsoft.com/office/powerpoint/2010/main" val="3292253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8511" y="1844824"/>
            <a:ext cx="7632848" cy="4525963"/>
          </a:xfrm>
        </p:spPr>
        <p:txBody>
          <a:bodyPr/>
          <a:lstStyle/>
          <a:p>
            <a:r>
              <a:rPr lang="en-GB" b="1" dirty="0" smtClean="0">
                <a:solidFill>
                  <a:srgbClr val="15552B"/>
                </a:solidFill>
              </a:rPr>
              <a:t>Greater Emphasis in </a:t>
            </a:r>
            <a:r>
              <a:rPr lang="en-GB" b="1" dirty="0">
                <a:solidFill>
                  <a:srgbClr val="15552B"/>
                </a:solidFill>
              </a:rPr>
              <a:t>c</a:t>
            </a:r>
            <a:r>
              <a:rPr lang="en-GB" b="1" dirty="0" smtClean="0">
                <a:solidFill>
                  <a:srgbClr val="15552B"/>
                </a:solidFill>
              </a:rPr>
              <a:t>ollection without visiting</a:t>
            </a:r>
          </a:p>
          <a:p>
            <a:r>
              <a:rPr lang="en-GB" b="1" dirty="0" smtClean="0">
                <a:solidFill>
                  <a:srgbClr val="15552B"/>
                </a:solidFill>
              </a:rPr>
              <a:t>How long should the ‘compliance stage’ last</a:t>
            </a:r>
          </a:p>
          <a:p>
            <a:r>
              <a:rPr lang="en-GB" b="1" dirty="0" smtClean="0">
                <a:solidFill>
                  <a:srgbClr val="15552B"/>
                </a:solidFill>
              </a:rPr>
              <a:t>Reminders</a:t>
            </a:r>
          </a:p>
          <a:p>
            <a:r>
              <a:rPr lang="en-GB" b="1" dirty="0" smtClean="0">
                <a:solidFill>
                  <a:srgbClr val="15552B"/>
                </a:solidFill>
              </a:rPr>
              <a:t>Defaults</a:t>
            </a:r>
          </a:p>
          <a:p>
            <a:r>
              <a:rPr lang="en-GB" b="1" dirty="0" smtClean="0">
                <a:solidFill>
                  <a:srgbClr val="15552B"/>
                </a:solidFill>
              </a:rPr>
              <a:t>Contact campaigns - Telephone/Text/email</a:t>
            </a:r>
          </a:p>
          <a:p>
            <a:r>
              <a:rPr lang="en-GB" b="1" dirty="0" smtClean="0">
                <a:solidFill>
                  <a:srgbClr val="15552B"/>
                </a:solidFill>
              </a:rPr>
              <a:t>Multiple payment/contact options</a:t>
            </a:r>
          </a:p>
          <a:p>
            <a:pPr lvl="1"/>
            <a:r>
              <a:rPr lang="en-GB" b="1" dirty="0" smtClean="0">
                <a:solidFill>
                  <a:srgbClr val="15552B"/>
                </a:solidFill>
              </a:rPr>
              <a:t>Debtor Portal</a:t>
            </a:r>
            <a:endParaRPr lang="en-US" b="1" dirty="0">
              <a:solidFill>
                <a:srgbClr val="15552B"/>
              </a:solidFill>
            </a:endParaRPr>
          </a:p>
        </p:txBody>
      </p:sp>
      <p:sp>
        <p:nvSpPr>
          <p:cNvPr id="3" name="Title 2"/>
          <p:cNvSpPr>
            <a:spLocks noGrp="1"/>
          </p:cNvSpPr>
          <p:nvPr>
            <p:ph type="title"/>
          </p:nvPr>
        </p:nvSpPr>
        <p:spPr/>
        <p:txBody>
          <a:bodyPr/>
          <a:lstStyle/>
          <a:p>
            <a:r>
              <a:rPr lang="en-GB" dirty="0" smtClean="0"/>
              <a:t>Compliance Stage</a:t>
            </a:r>
            <a:endParaRPr lang="en-US" dirty="0"/>
          </a:p>
        </p:txBody>
      </p:sp>
      <p:pic>
        <p:nvPicPr>
          <p:cNvPr id="4" name="Picture 3"/>
          <p:cNvPicPr>
            <a:picLocks noChangeAspect="1"/>
          </p:cNvPicPr>
          <p:nvPr/>
        </p:nvPicPr>
        <p:blipFill>
          <a:blip r:embed="rId3"/>
          <a:stretch>
            <a:fillRect/>
          </a:stretch>
        </p:blipFill>
        <p:spPr>
          <a:xfrm>
            <a:off x="0" y="116632"/>
            <a:ext cx="902286" cy="646232"/>
          </a:xfrm>
          <a:prstGeom prst="rect">
            <a:avLst/>
          </a:prstGeom>
        </p:spPr>
      </p:pic>
    </p:spTree>
    <p:extLst>
      <p:ext uri="{BB962C8B-B14F-4D97-AF65-F5344CB8AC3E}">
        <p14:creationId xmlns:p14="http://schemas.microsoft.com/office/powerpoint/2010/main" val="2367849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7358</TotalTime>
  <Words>1316</Words>
  <Application>Microsoft Office PowerPoint</Application>
  <PresentationFormat>On-screen Show (4:3)</PresentationFormat>
  <Paragraphs>140</Paragraphs>
  <Slides>12</Slides>
  <Notes>12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vt:lpstr>
      <vt:lpstr>MoJ First Year Review</vt:lpstr>
      <vt:lpstr>Agenda</vt:lpstr>
      <vt:lpstr>Implementation</vt:lpstr>
      <vt:lpstr>Has it worked?</vt:lpstr>
      <vt:lpstr>Did it work?</vt:lpstr>
      <vt:lpstr>Complaints</vt:lpstr>
      <vt:lpstr>Fees</vt:lpstr>
      <vt:lpstr>Compliance Stage</vt:lpstr>
      <vt:lpstr>Debtor Engagement</vt:lpstr>
      <vt:lpstr>Areas for improvement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Wykerd</dc:creator>
  <cp:lastModifiedBy>Robin Chantrill-Smith</cp:lastModifiedBy>
  <cp:revision>539</cp:revision>
  <cp:lastPrinted>2016-04-12T14:07:33Z</cp:lastPrinted>
  <dcterms:created xsi:type="dcterms:W3CDTF">2013-08-22T14:37:57Z</dcterms:created>
  <dcterms:modified xsi:type="dcterms:W3CDTF">2016-07-01T14:12:42Z</dcterms:modified>
</cp:coreProperties>
</file>