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8" r:id="rId7"/>
    <p:sldId id="261" r:id="rId8"/>
    <p:sldId id="263" r:id="rId9"/>
    <p:sldId id="264" r:id="rId10"/>
    <p:sldId id="265" r:id="rId11"/>
    <p:sldId id="269" r:id="rId12"/>
    <p:sldId id="272" r:id="rId13"/>
    <p:sldId id="27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3/30/2017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 Digital Journey...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4346" y="5175661"/>
            <a:ext cx="2285010" cy="141778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5523" y="5348196"/>
            <a:ext cx="1842655" cy="1072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81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Online Training Portal</a:t>
            </a: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44553" y="446088"/>
            <a:ext cx="5474795" cy="541496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Available to all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Refresher course for new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New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Advice on evidence creation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489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Developments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Integration with Local PCN Management system</a:t>
            </a:r>
          </a:p>
          <a:p>
            <a:r>
              <a:rPr lang="en-GB" dirty="0" smtClean="0"/>
              <a:t>Tailoring of Notifications and Emails</a:t>
            </a:r>
          </a:p>
          <a:p>
            <a:r>
              <a:rPr lang="en-GB" dirty="0" smtClean="0"/>
              <a:t>Reviews and Costs module</a:t>
            </a:r>
          </a:p>
          <a:p>
            <a:r>
              <a:rPr lang="en-GB" dirty="0" smtClean="0"/>
              <a:t>Authorities to see chronological history tab</a:t>
            </a:r>
          </a:p>
          <a:p>
            <a:r>
              <a:rPr lang="en-GB" dirty="0" smtClean="0"/>
              <a:t>Audio Zoom Conferencing for Face to Face hearings, joining by telephone</a:t>
            </a:r>
          </a:p>
          <a:p>
            <a:r>
              <a:rPr lang="en-GB" dirty="0" smtClean="0"/>
              <a:t>Trial of Video Zoom Conferencing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776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Hearing Type Changes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3600" y="2275945"/>
            <a:ext cx="7594600" cy="425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6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</a:t>
            </a:r>
            <a:r>
              <a:rPr lang="en-GB" dirty="0" smtClean="0"/>
              <a:t>FOAM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574" y="2296317"/>
            <a:ext cx="6305988" cy="3789363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Requests for hearings have reduced by 15%</a:t>
            </a:r>
          </a:p>
          <a:p>
            <a:r>
              <a:rPr lang="en-GB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3.6% of cases either not contested or closed on the same day of submission</a:t>
            </a:r>
          </a:p>
          <a:p>
            <a:r>
              <a:rPr lang="en-GB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45% of cases are closed within 14 days</a:t>
            </a:r>
          </a:p>
          <a:p>
            <a:r>
              <a:rPr lang="en-GB" sz="24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87% of cases are concluded within 28 days</a:t>
            </a:r>
            <a:endParaRPr lang="en-GB" sz="24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562" y="2179637"/>
            <a:ext cx="3952875" cy="4276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00948" y="3013074"/>
            <a:ext cx="156210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Iain Worrall – Authority Engagement Manager, Traffic Penalty Tribunal</a:t>
            </a:r>
          </a:p>
          <a:p>
            <a:r>
              <a:rPr lang="en-GB" dirty="0" smtClean="0"/>
              <a:t>Louise Hutchinson – Director,  Patrol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75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Roll Out Complete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3148" y="2314651"/>
            <a:ext cx="10554574" cy="3636511"/>
          </a:xfrm>
        </p:spPr>
        <p:txBody>
          <a:bodyPr/>
          <a:lstStyle/>
          <a:p>
            <a:r>
              <a:rPr lang="en-GB" dirty="0" smtClean="0"/>
              <a:t>307 </a:t>
            </a:r>
            <a:r>
              <a:rPr lang="en-GB" dirty="0"/>
              <a:t>Local Authorities trained and using FOAM</a:t>
            </a:r>
          </a:p>
          <a:p>
            <a:r>
              <a:rPr lang="en-GB" dirty="0"/>
              <a:t>Dartford Crossing</a:t>
            </a:r>
          </a:p>
          <a:p>
            <a:r>
              <a:rPr lang="en-GB" dirty="0"/>
              <a:t>Mersey Gateway (September 2017)</a:t>
            </a:r>
          </a:p>
          <a:p>
            <a:r>
              <a:rPr lang="en-GB" dirty="0" smtClean="0"/>
              <a:t>Clean Air Zones (2020)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09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Evidence </a:t>
            </a:r>
            <a:r>
              <a:rPr lang="en-GB" dirty="0" smtClean="0"/>
              <a:t>Provision for FOAM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Adjudicator’s requested a move away from the “jumble bundle”</a:t>
            </a:r>
          </a:p>
          <a:p>
            <a:r>
              <a:rPr lang="en-GB" dirty="0"/>
              <a:t>Requirement for FOAM evidence provision is separate PDF’s</a:t>
            </a:r>
          </a:p>
          <a:p>
            <a:r>
              <a:rPr lang="en-GB" dirty="0"/>
              <a:t>PDF’s are difficult to alter/change</a:t>
            </a:r>
          </a:p>
          <a:p>
            <a:r>
              <a:rPr lang="en-GB" dirty="0"/>
              <a:t>Improves the navigation of evidence in the hearing </a:t>
            </a:r>
            <a:r>
              <a:rPr lang="en-GB" dirty="0" smtClean="0"/>
              <a:t>setting for all parties</a:t>
            </a:r>
            <a:endParaRPr lang="en-GB" dirty="0"/>
          </a:p>
          <a:p>
            <a:r>
              <a:rPr lang="en-GB" dirty="0"/>
              <a:t>PDF’s can be downloaded from FOAM along with a summary PDF with page numbers for the “offline” </a:t>
            </a:r>
            <a:r>
              <a:rPr lang="en-GB" dirty="0" smtClean="0"/>
              <a:t>appellant (this now comes off in order)</a:t>
            </a:r>
          </a:p>
          <a:p>
            <a:r>
              <a:rPr lang="en-GB" dirty="0" smtClean="0"/>
              <a:t>Concise Summary – add one if necessary, </a:t>
            </a:r>
            <a:r>
              <a:rPr lang="en-GB" dirty="0" err="1" smtClean="0"/>
              <a:t>hightlight</a:t>
            </a:r>
            <a:r>
              <a:rPr lang="en-GB" dirty="0" smtClean="0"/>
              <a:t> to the </a:t>
            </a:r>
            <a:r>
              <a:rPr lang="en-GB" dirty="0" err="1" smtClean="0"/>
              <a:t>adjudictaor</a:t>
            </a:r>
            <a:r>
              <a:rPr lang="en-GB" dirty="0" smtClean="0"/>
              <a:t> additional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8004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ICES Imperial Evidence  (</a:t>
            </a:r>
            <a:r>
              <a:rPr lang="en-GB" dirty="0" err="1"/>
              <a:t>reg</a:t>
            </a:r>
            <a:r>
              <a:rPr lang="en-GB" dirty="0"/>
              <a:t> 9 PCN)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1" y="2222287"/>
            <a:ext cx="11308633" cy="440942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Copy PCN </a:t>
            </a:r>
          </a:p>
          <a:p>
            <a:pPr lvl="0"/>
            <a:r>
              <a:rPr lang="en-GB" dirty="0"/>
              <a:t>Case File and History DVLA Return CEO Notes (if not included with Audit) </a:t>
            </a:r>
          </a:p>
          <a:p>
            <a:pPr lvl="0"/>
            <a:r>
              <a:rPr lang="en-GB" dirty="0"/>
              <a:t>Incoming Correspondence - Informal &amp; Formal</a:t>
            </a:r>
          </a:p>
          <a:p>
            <a:pPr lvl="0"/>
            <a:r>
              <a:rPr lang="en-GB" dirty="0"/>
              <a:t>Challenge Rejection</a:t>
            </a:r>
          </a:p>
          <a:p>
            <a:pPr lvl="0"/>
            <a:r>
              <a:rPr lang="en-GB" dirty="0"/>
              <a:t>Copy </a:t>
            </a:r>
            <a:r>
              <a:rPr lang="en-GB" dirty="0" err="1"/>
              <a:t>NtO</a:t>
            </a:r>
            <a:r>
              <a:rPr lang="en-GB" dirty="0"/>
              <a:t> </a:t>
            </a:r>
          </a:p>
          <a:p>
            <a:pPr lvl="0"/>
            <a:r>
              <a:rPr lang="en-GB" dirty="0"/>
              <a:t>Notice of Rejection of Representation </a:t>
            </a:r>
          </a:p>
          <a:p>
            <a:pPr lvl="0"/>
            <a:r>
              <a:rPr lang="en-GB" dirty="0"/>
              <a:t>Charge Certificate (if any)</a:t>
            </a:r>
          </a:p>
          <a:p>
            <a:pPr lvl="0"/>
            <a:r>
              <a:rPr lang="en-GB" dirty="0"/>
              <a:t>Additional Correspondence (if any) </a:t>
            </a:r>
          </a:p>
          <a:p>
            <a:pPr lvl="0"/>
            <a:r>
              <a:rPr lang="en-GB" dirty="0"/>
              <a:t>TEC Documents (if any)</a:t>
            </a:r>
          </a:p>
          <a:p>
            <a:pPr lvl="0"/>
            <a:r>
              <a:rPr lang="en-GB" dirty="0"/>
              <a:t>Photographs (collated into one .PDF) </a:t>
            </a:r>
          </a:p>
          <a:p>
            <a:pPr lvl="0"/>
            <a:r>
              <a:rPr lang="en-GB" dirty="0"/>
              <a:t>Map to show approx. location of vehicle </a:t>
            </a:r>
          </a:p>
          <a:p>
            <a:pPr lvl="0"/>
            <a:r>
              <a:rPr lang="en-GB" dirty="0"/>
              <a:t>TRO link </a:t>
            </a:r>
          </a:p>
          <a:p>
            <a:pPr lvl="0"/>
            <a:r>
              <a:rPr lang="en-GB" dirty="0"/>
              <a:t>Standard Documents Link 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Please add any Transfer of Liability documents in chronological order under Additional Correspondence.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01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ICES Imperial Evidence (</a:t>
            </a:r>
            <a:r>
              <a:rPr lang="en-GB" dirty="0" err="1"/>
              <a:t>reg</a:t>
            </a:r>
            <a:r>
              <a:rPr lang="en-GB" dirty="0"/>
              <a:t> 10/Bus Lane)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402396"/>
            <a:ext cx="10985361" cy="445560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/>
              <a:t>CEO Witness Statement</a:t>
            </a:r>
          </a:p>
          <a:p>
            <a:pPr lvl="0"/>
            <a:r>
              <a:rPr lang="en-GB" dirty="0"/>
              <a:t>Copy PCN/</a:t>
            </a:r>
            <a:r>
              <a:rPr lang="en-GB" dirty="0" err="1"/>
              <a:t>Nto</a:t>
            </a:r>
            <a:r>
              <a:rPr lang="en-GB" dirty="0"/>
              <a:t> Bus Lane or </a:t>
            </a:r>
            <a:r>
              <a:rPr lang="en-GB" dirty="0" err="1"/>
              <a:t>Reg</a:t>
            </a:r>
            <a:r>
              <a:rPr lang="en-GB" dirty="0"/>
              <a:t> 10</a:t>
            </a:r>
          </a:p>
          <a:p>
            <a:pPr lvl="0"/>
            <a:r>
              <a:rPr lang="en-GB" dirty="0"/>
              <a:t>Case File and History DVLA Return CEO Notes (if not included with Audit) </a:t>
            </a:r>
          </a:p>
          <a:p>
            <a:pPr lvl="0"/>
            <a:r>
              <a:rPr lang="en-GB" dirty="0"/>
              <a:t>Incoming Correspondence - Informal &amp; Formal</a:t>
            </a:r>
          </a:p>
          <a:p>
            <a:pPr lvl="0"/>
            <a:r>
              <a:rPr lang="en-GB" dirty="0"/>
              <a:t>Notice of Rejection of Representation </a:t>
            </a:r>
          </a:p>
          <a:p>
            <a:pPr lvl="0"/>
            <a:r>
              <a:rPr lang="en-GB" dirty="0"/>
              <a:t>Charge Certificate  (if aby)</a:t>
            </a:r>
          </a:p>
          <a:p>
            <a:pPr lvl="0"/>
            <a:r>
              <a:rPr lang="en-GB" dirty="0"/>
              <a:t>Additional Correspondence (if any) </a:t>
            </a:r>
          </a:p>
          <a:p>
            <a:pPr lvl="0"/>
            <a:r>
              <a:rPr lang="en-GB" dirty="0"/>
              <a:t>TEC Documents (if any)</a:t>
            </a:r>
          </a:p>
          <a:p>
            <a:pPr lvl="0"/>
            <a:r>
              <a:rPr lang="en-GB" dirty="0"/>
              <a:t>Photographs (collated into one .PDF) </a:t>
            </a:r>
          </a:p>
          <a:p>
            <a:pPr lvl="0"/>
            <a:r>
              <a:rPr lang="en-GB" dirty="0"/>
              <a:t>Link to Moving Image File</a:t>
            </a:r>
          </a:p>
          <a:p>
            <a:pPr lvl="0"/>
            <a:r>
              <a:rPr lang="en-GB" dirty="0"/>
              <a:t>Map to show approx. location of vehicle </a:t>
            </a:r>
          </a:p>
          <a:p>
            <a:pPr lvl="0"/>
            <a:r>
              <a:rPr lang="en-GB" dirty="0"/>
              <a:t>TRO link </a:t>
            </a:r>
          </a:p>
          <a:p>
            <a:pPr lvl="0"/>
            <a:r>
              <a:rPr lang="en-GB" dirty="0"/>
              <a:t>Standard Documents Link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Add any TOL documents as Additional Evidence in Chronological order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383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I do this in 3sixty?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283127"/>
            <a:ext cx="10985361" cy="4455604"/>
          </a:xfrm>
        </p:spPr>
        <p:txBody>
          <a:bodyPr>
            <a:normAutofit/>
          </a:bodyPr>
          <a:lstStyle/>
          <a:p>
            <a:pPr lvl="0"/>
            <a:r>
              <a:rPr lang="en-GB" sz="2400" dirty="0"/>
              <a:t>Must be on 3sixty V5.4 or later</a:t>
            </a:r>
          </a:p>
          <a:p>
            <a:pPr lvl="0"/>
            <a:r>
              <a:rPr lang="en-GB" sz="2400" dirty="0"/>
              <a:t>Need to buy utility pdf995 (third party product)</a:t>
            </a:r>
          </a:p>
          <a:p>
            <a:pPr lvl="0"/>
            <a:r>
              <a:rPr lang="en-GB" sz="2400" dirty="0"/>
              <a:t>Access via Word to a PDF printer. May need help from your IT provider.</a:t>
            </a:r>
          </a:p>
          <a:p>
            <a:pPr lvl="0"/>
            <a:r>
              <a:rPr lang="en-GB" sz="2400" dirty="0"/>
              <a:t>Find a directory you can write to from 3sixty AND access from FOAM. May need help from your IT provider.</a:t>
            </a:r>
          </a:p>
          <a:p>
            <a:r>
              <a:rPr lang="en-GB" sz="2400" dirty="0"/>
              <a:t>Follow the easy instructions</a:t>
            </a:r>
          </a:p>
          <a:p>
            <a:r>
              <a:rPr lang="en-GB" sz="2400" dirty="0"/>
              <a:t>At no point will you need to print documents and rescan them, nor will your hands leave your arms</a:t>
            </a:r>
          </a:p>
        </p:txBody>
      </p:sp>
    </p:spTree>
    <p:extLst>
      <p:ext uri="{BB962C8B-B14F-4D97-AF65-F5344CB8AC3E}">
        <p14:creationId xmlns:p14="http://schemas.microsoft.com/office/powerpoint/2010/main" val="194037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Witness Statement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591742"/>
            <a:ext cx="10554574" cy="3636511"/>
          </a:xfrm>
        </p:spPr>
        <p:txBody>
          <a:bodyPr/>
          <a:lstStyle/>
          <a:p>
            <a:r>
              <a:rPr lang="en-GB" dirty="0"/>
              <a:t>Currently an Interim process for most users</a:t>
            </a:r>
          </a:p>
          <a:p>
            <a:r>
              <a:rPr lang="en-GB" dirty="0"/>
              <a:t>New process in Beta Testing phase with 4 authorities using the new self referral screens</a:t>
            </a:r>
          </a:p>
          <a:p>
            <a:r>
              <a:rPr lang="en-GB" dirty="0"/>
              <a:t>Continues to include the requirement to submit evidence with each </a:t>
            </a:r>
            <a:r>
              <a:rPr lang="en-GB" dirty="0" smtClean="0"/>
              <a:t>referral</a:t>
            </a:r>
          </a:p>
          <a:p>
            <a:r>
              <a:rPr lang="en-GB" dirty="0"/>
              <a:t>Evidence must be submitted in order for the Adjudicator to be able to issue Directions</a:t>
            </a:r>
          </a:p>
          <a:p>
            <a:r>
              <a:rPr lang="en-GB" dirty="0" smtClean="0"/>
              <a:t>Feedback </a:t>
            </a:r>
            <a:r>
              <a:rPr lang="en-GB" dirty="0"/>
              <a:t>on the 14 day payment letter positive with many appellants understanding and paying</a:t>
            </a:r>
          </a:p>
          <a:p>
            <a:r>
              <a:rPr lang="en-GB" dirty="0"/>
              <a:t>Refer WS against boxes 2, 3 &amp; 4 ONLY if you intend to continue to enforce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893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Witness Statement Referral through FOAM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167" y="1906937"/>
            <a:ext cx="5467832" cy="43986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906937"/>
            <a:ext cx="5615477" cy="433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944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Witness Statement Referral through FOAM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6087" y="2109787"/>
            <a:ext cx="7168103" cy="455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182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110</TotalTime>
  <Words>589</Words>
  <Application>Microsoft Office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2</vt:lpstr>
      <vt:lpstr>Quotable</vt:lpstr>
      <vt:lpstr>A Digital Journey...</vt:lpstr>
      <vt:lpstr>Roll Out Complete</vt:lpstr>
      <vt:lpstr>Evidence Provision for FOAM</vt:lpstr>
      <vt:lpstr>ICES Imperial Evidence  (reg 9 PCN)</vt:lpstr>
      <vt:lpstr>ICES Imperial Evidence (reg 10/Bus Lane)</vt:lpstr>
      <vt:lpstr>How do I do this in 3sixty?</vt:lpstr>
      <vt:lpstr>Witness Statement Process</vt:lpstr>
      <vt:lpstr>Witness Statement Referral through FOAM</vt:lpstr>
      <vt:lpstr>Witness Statement Referral through FOAM</vt:lpstr>
      <vt:lpstr>Online Training Portal</vt:lpstr>
      <vt:lpstr>New Developments</vt:lpstr>
      <vt:lpstr>Hearing Type Changes</vt:lpstr>
      <vt:lpstr>Impact of FOAM</vt:lpstr>
      <vt:lpstr>Questions?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Digital Journey...</dc:title>
  <dc:creator>Iain Worrall</dc:creator>
  <cp:lastModifiedBy>Iain Worrall</cp:lastModifiedBy>
  <cp:revision>10</cp:revision>
  <dcterms:created xsi:type="dcterms:W3CDTF">2017-03-29T08:02:00Z</dcterms:created>
  <dcterms:modified xsi:type="dcterms:W3CDTF">2017-03-30T08:53:10Z</dcterms:modified>
</cp:coreProperties>
</file>