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257" r:id="rId3"/>
    <p:sldId id="258" r:id="rId4"/>
    <p:sldId id="259" r:id="rId5"/>
    <p:sldId id="265" r:id="rId6"/>
    <p:sldId id="264" r:id="rId7"/>
    <p:sldId id="260" r:id="rId8"/>
    <p:sldId id="261" r:id="rId9"/>
    <p:sldId id="270" r:id="rId10"/>
    <p:sldId id="266" r:id="rId11"/>
    <p:sldId id="272" r:id="rId12"/>
    <p:sldId id="269" r:id="rId13"/>
    <p:sldId id="273" r:id="rId14"/>
    <p:sldId id="267"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83755" autoAdjust="0"/>
  </p:normalViewPr>
  <p:slideViewPr>
    <p:cSldViewPr>
      <p:cViewPr varScale="1">
        <p:scale>
          <a:sx n="73" d="100"/>
          <a:sy n="73" d="100"/>
        </p:scale>
        <p:origin x="-1674"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30C3BA-E445-418D-A90D-8D6ABF7059A4}" type="datetimeFigureOut">
              <a:rPr lang="en-GB" smtClean="0"/>
              <a:pPr/>
              <a:t>23/10/2017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D80BDE-5F6E-436F-9762-7EA0321AA5D8}" type="slidenum">
              <a:rPr lang="en-GB" smtClean="0"/>
              <a:pPr/>
              <a:t>‹#›</a:t>
            </a:fld>
            <a:endParaRPr lang="en-GB"/>
          </a:p>
        </p:txBody>
      </p:sp>
    </p:spTree>
    <p:extLst>
      <p:ext uri="{BB962C8B-B14F-4D97-AF65-F5344CB8AC3E}">
        <p14:creationId xmlns:p14="http://schemas.microsoft.com/office/powerpoint/2010/main" val="3097978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3DD80BDE-5F6E-436F-9762-7EA0321AA5D8}"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 </a:t>
            </a:r>
            <a:endParaRPr lang="en-GB" dirty="0"/>
          </a:p>
          <a:p>
            <a:pPr marL="171450" indent="-171450">
              <a:buFont typeface="Arial" panose="020B0604020202020204" pitchFamily="34" charset="0"/>
              <a:buChar char="•"/>
            </a:pPr>
            <a:endParaRPr lang="en-GB" dirty="0"/>
          </a:p>
          <a:p>
            <a:endParaRPr lang="en-GB" dirty="0"/>
          </a:p>
        </p:txBody>
      </p:sp>
      <p:sp>
        <p:nvSpPr>
          <p:cNvPr id="4" name="Slide Number Placeholder 3"/>
          <p:cNvSpPr>
            <a:spLocks noGrp="1"/>
          </p:cNvSpPr>
          <p:nvPr>
            <p:ph type="sldNum" sz="quarter" idx="10"/>
          </p:nvPr>
        </p:nvSpPr>
        <p:spPr/>
        <p:txBody>
          <a:bodyPr/>
          <a:lstStyle/>
          <a:p>
            <a:fld id="{3DD80BDE-5F6E-436F-9762-7EA0321AA5D8}" type="slidenum">
              <a:rPr lang="en-GB" smtClean="0"/>
              <a:pPr/>
              <a:t>10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DD80BDE-5F6E-436F-9762-7EA0321AA5D8}" type="slidenum">
              <a:rPr lang="en-GB" smtClean="0"/>
              <a:pPr/>
              <a:t>11</a:t>
            </a:fld>
            <a:endParaRPr lang="en-GB"/>
          </a:p>
        </p:txBody>
      </p:sp>
    </p:spTree>
    <p:extLst>
      <p:ext uri="{BB962C8B-B14F-4D97-AF65-F5344CB8AC3E}">
        <p14:creationId xmlns:p14="http://schemas.microsoft.com/office/powerpoint/2010/main" val="951318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D80BDE-5F6E-436F-9762-7EA0321AA5D8}" type="slidenum">
              <a:rPr lang="en-GB" smtClean="0"/>
              <a:pPr/>
              <a:t>12</a:t>
            </a:fld>
            <a:endParaRPr lang="en-GB"/>
          </a:p>
        </p:txBody>
      </p:sp>
    </p:spTree>
    <p:extLst>
      <p:ext uri="{BB962C8B-B14F-4D97-AF65-F5344CB8AC3E}">
        <p14:creationId xmlns:p14="http://schemas.microsoft.com/office/powerpoint/2010/main" val="2721984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DD80BDE-5F6E-436F-9762-7EA0321AA5D8}" type="slidenum">
              <a:rPr lang="en-GB" smtClean="0"/>
              <a:pPr/>
              <a:t>13</a:t>
            </a:fld>
            <a:endParaRPr lang="en-GB"/>
          </a:p>
        </p:txBody>
      </p:sp>
    </p:spTree>
    <p:extLst>
      <p:ext uri="{BB962C8B-B14F-4D97-AF65-F5344CB8AC3E}">
        <p14:creationId xmlns:p14="http://schemas.microsoft.com/office/powerpoint/2010/main" val="2562563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3DD80BDE-5F6E-436F-9762-7EA0321AA5D8}" type="slidenum">
              <a:rPr lang="en-GB" smtClean="0"/>
              <a:pPr/>
              <a:t>14</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endParaRPr lang="en-GB" dirty="0"/>
          </a:p>
        </p:txBody>
      </p:sp>
      <p:sp>
        <p:nvSpPr>
          <p:cNvPr id="4" name="Slide Number Placeholder 3"/>
          <p:cNvSpPr>
            <a:spLocks noGrp="1"/>
          </p:cNvSpPr>
          <p:nvPr>
            <p:ph type="sldNum" sz="quarter" idx="10"/>
          </p:nvPr>
        </p:nvSpPr>
        <p:spPr/>
        <p:txBody>
          <a:bodyPr/>
          <a:lstStyle/>
          <a:p>
            <a:fld id="{3DD80BDE-5F6E-436F-9762-7EA0321AA5D8}" type="slidenum">
              <a:rPr lang="en-GB" smtClean="0"/>
              <a:pPr/>
              <a:t>2</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DD80BDE-5F6E-436F-9762-7EA0321AA5D8}" type="slidenum">
              <a:rPr lang="en-GB" smtClean="0"/>
              <a:pPr/>
              <a:t>3</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3DD80BDE-5F6E-436F-9762-7EA0321AA5D8}" type="slidenum">
              <a:rPr lang="en-GB" smtClean="0"/>
              <a:pPr/>
              <a:t>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3DD80BDE-5F6E-436F-9762-7EA0321AA5D8}" type="slidenum">
              <a:rPr lang="en-GB" smtClean="0"/>
              <a:pPr/>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3DD80BDE-5F6E-436F-9762-7EA0321AA5D8}" type="slidenum">
              <a:rPr lang="en-GB" smtClean="0"/>
              <a:pPr/>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3DD80BDE-5F6E-436F-9762-7EA0321AA5D8}" type="slidenum">
              <a:rPr lang="en-GB" smtClean="0"/>
              <a:pPr/>
              <a:t>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3DD80BDE-5F6E-436F-9762-7EA0321AA5D8}" type="slidenum">
              <a:rPr lang="en-GB" smtClean="0"/>
              <a:pPr/>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DD80BDE-5F6E-436F-9762-7EA0321AA5D8}" type="slidenum">
              <a:rPr lang="en-GB" smtClean="0"/>
              <a:pPr/>
              <a:t>9</a:t>
            </a:fld>
            <a:endParaRPr lang="en-GB"/>
          </a:p>
        </p:txBody>
      </p:sp>
    </p:spTree>
    <p:extLst>
      <p:ext uri="{BB962C8B-B14F-4D97-AF65-F5344CB8AC3E}">
        <p14:creationId xmlns:p14="http://schemas.microsoft.com/office/powerpoint/2010/main" val="2585554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540544" y="776288"/>
            <a:ext cx="8062912" cy="1470025"/>
          </a:xfrm>
        </p:spPr>
        <p:txBody>
          <a:bodyPr anchor="b">
            <a:normAutofit/>
          </a:bodyPr>
          <a:lstStyle>
            <a:lvl1pPr algn="r">
              <a:defRPr sz="4400"/>
            </a:lvl1pPr>
          </a:lstStyle>
          <a:p>
            <a:r>
              <a:rPr kumimoji="0" lang="en-US"/>
              <a:t>Click to edit Master title style</a:t>
            </a:r>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371600" y="6012656"/>
            <a:ext cx="5791200" cy="365125"/>
          </a:xfrm>
        </p:spPr>
        <p:txBody>
          <a:bodyPr tIns="0" bIns="0" anchor="t"/>
          <a:lstStyle>
            <a:lvl1pPr algn="r">
              <a:defRPr sz="1000"/>
            </a:lvl1pPr>
          </a:lstStyle>
          <a:p>
            <a:fld id="{255C228C-18F3-4D2D-BF4A-1B7E03236B2C}" type="datetimeFigureOut">
              <a:rPr lang="en-GB" smtClean="0"/>
              <a:pPr/>
              <a:t>23/10/2017</a:t>
            </a:fld>
            <a:endParaRPr lang="en-GB"/>
          </a:p>
        </p:txBody>
      </p:sp>
      <p:sp>
        <p:nvSpPr>
          <p:cNvPr id="17" name="Footer Placeholder 16"/>
          <p:cNvSpPr>
            <a:spLocks noGrp="1"/>
          </p:cNvSpPr>
          <p:nvPr>
            <p:ph type="ftr" sz="quarter" idx="11"/>
          </p:nvPr>
        </p:nvSpPr>
        <p:spPr>
          <a:xfrm>
            <a:off x="1371600" y="5650704"/>
            <a:ext cx="5791200" cy="365125"/>
          </a:xfrm>
        </p:spPr>
        <p:txBody>
          <a:bodyPr tIns="0" bIns="0" anchor="b"/>
          <a:lstStyle>
            <a:lvl1pPr algn="r">
              <a:defRPr sz="1100"/>
            </a:lvl1pPr>
          </a:lstStyle>
          <a:p>
            <a:endParaRPr lang="en-GB"/>
          </a:p>
        </p:txBody>
      </p:sp>
      <p:sp>
        <p:nvSpPr>
          <p:cNvPr id="29" name="Slide Number Placeholder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A9F300E4-6341-4383-8512-590899D6A387}"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55C228C-18F3-4D2D-BF4A-1B7E03236B2C}" type="datetimeFigureOut">
              <a:rPr lang="en-GB" smtClean="0"/>
              <a:pPr/>
              <a:t>23/10/2017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F300E4-6341-4383-8512-590899D6A387}"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81000"/>
            <a:ext cx="62484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55C228C-18F3-4D2D-BF4A-1B7E03236B2C}" type="datetimeFigureOut">
              <a:rPr lang="en-GB" smtClean="0"/>
              <a:pPr/>
              <a:t>23/10/2017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F300E4-6341-4383-8512-590899D6A387}"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lstStyle/>
          <a:p>
            <a:r>
              <a:rPr kumimoji="0" lang="en-US"/>
              <a:t>Click to edit Master title style</a:t>
            </a:r>
          </a:p>
        </p:txBody>
      </p:sp>
      <p:sp>
        <p:nvSpPr>
          <p:cNvPr id="3" name="Content Placeholder 2"/>
          <p:cNvSpPr>
            <a:spLocks noGrp="1"/>
          </p:cNvSpPr>
          <p:nvPr>
            <p:ph idx="1"/>
          </p:nvPr>
        </p:nvSpPr>
        <p:spPr>
          <a:xfrm>
            <a:off x="457200" y="1882808"/>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791456" y="6480048"/>
            <a:ext cx="2133600" cy="301752"/>
          </a:xfrm>
        </p:spPr>
        <p:txBody>
          <a:bodyPr/>
          <a:lstStyle/>
          <a:p>
            <a:fld id="{255C228C-18F3-4D2D-BF4A-1B7E03236B2C}" type="datetimeFigureOut">
              <a:rPr lang="en-GB" smtClean="0"/>
              <a:pPr/>
              <a:t>23/10/2017</a:t>
            </a:fld>
            <a:endParaRPr lang="en-GB"/>
          </a:p>
        </p:txBody>
      </p:sp>
      <p:sp>
        <p:nvSpPr>
          <p:cNvPr id="5" name="Footer Placeholder 4"/>
          <p:cNvSpPr>
            <a:spLocks noGrp="1"/>
          </p:cNvSpPr>
          <p:nvPr>
            <p:ph type="ftr" sz="quarter" idx="11"/>
          </p:nvPr>
        </p:nvSpPr>
        <p:spPr>
          <a:xfrm>
            <a:off x="457200" y="6480969"/>
            <a:ext cx="4260056" cy="300831"/>
          </a:xfrm>
        </p:spPr>
        <p:txBody>
          <a:bodyPr/>
          <a:lstStyle/>
          <a:p>
            <a:endParaRPr lang="en-GB"/>
          </a:p>
        </p:txBody>
      </p:sp>
      <p:sp>
        <p:nvSpPr>
          <p:cNvPr id="6" name="Slide Number Placeholder 5"/>
          <p:cNvSpPr>
            <a:spLocks noGrp="1"/>
          </p:cNvSpPr>
          <p:nvPr>
            <p:ph type="sldNum" sz="quarter" idx="12"/>
          </p:nvPr>
        </p:nvSpPr>
        <p:spPr/>
        <p:txBody>
          <a:bodyPr/>
          <a:lstStyle/>
          <a:p>
            <a:fld id="{A9F300E4-6341-4383-8512-590899D6A387}"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ight Triangle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Isosceles Triangle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Date Placeholder 3"/>
          <p:cNvSpPr>
            <a:spLocks noGrp="1"/>
          </p:cNvSpPr>
          <p:nvPr>
            <p:ph type="dt" sz="half" idx="10"/>
          </p:nvPr>
        </p:nvSpPr>
        <p:spPr>
          <a:xfrm>
            <a:off x="6955632" y="6477000"/>
            <a:ext cx="2133600" cy="304800"/>
          </a:xfrm>
        </p:spPr>
        <p:txBody>
          <a:bodyPr/>
          <a:lstStyle/>
          <a:p>
            <a:fld id="{255C228C-18F3-4D2D-BF4A-1B7E03236B2C}" type="datetimeFigureOut">
              <a:rPr lang="en-GB" smtClean="0"/>
              <a:pPr/>
              <a:t>23/10/2017</a:t>
            </a:fld>
            <a:endParaRPr lang="en-GB"/>
          </a:p>
        </p:txBody>
      </p:sp>
      <p:sp>
        <p:nvSpPr>
          <p:cNvPr id="5" name="Footer Placeholder 4"/>
          <p:cNvSpPr>
            <a:spLocks noGrp="1"/>
          </p:cNvSpPr>
          <p:nvPr>
            <p:ph type="ftr" sz="quarter" idx="11"/>
          </p:nvPr>
        </p:nvSpPr>
        <p:spPr>
          <a:xfrm>
            <a:off x="2619376" y="6480969"/>
            <a:ext cx="4260056" cy="300831"/>
          </a:xfrm>
        </p:spPr>
        <p:txBody>
          <a:bodyPr/>
          <a:lstStyle/>
          <a:p>
            <a:endParaRPr lang="en-GB"/>
          </a:p>
        </p:txBody>
      </p:sp>
      <p:sp>
        <p:nvSpPr>
          <p:cNvPr id="6" name="Slide Number Placeholder 5"/>
          <p:cNvSpPr>
            <a:spLocks noGrp="1"/>
          </p:cNvSpPr>
          <p:nvPr>
            <p:ph type="sldNum" sz="quarter" idx="12"/>
          </p:nvPr>
        </p:nvSpPr>
        <p:spPr>
          <a:xfrm>
            <a:off x="8451056" y="809624"/>
            <a:ext cx="502920" cy="300831"/>
          </a:xfrm>
        </p:spPr>
        <p:txBody>
          <a:bodyPr/>
          <a:lstStyle/>
          <a:p>
            <a:fld id="{A9F300E4-6341-4383-8512-590899D6A387}" type="slidenum">
              <a:rPr lang="en-GB" smtClean="0"/>
              <a:pPr/>
              <a:t>‹#›</a:t>
            </a:fld>
            <a:endParaRPr lang="en-GB"/>
          </a:p>
        </p:txBody>
      </p:sp>
      <p:cxnSp>
        <p:nvCxnSpPr>
          <p:cNvPr id="11" name="Straight Connector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en-US"/>
              <a:t>Click to edit Master title style</a:t>
            </a:r>
          </a:p>
        </p:txBody>
      </p:sp>
      <p:sp>
        <p:nvSpPr>
          <p:cNvPr id="3" name="Text Placeholder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kumimoji="0" lang="en-US"/>
              <a:t>Click to edit Master title style</a:t>
            </a:r>
          </a:p>
        </p:txBody>
      </p:sp>
      <p:sp>
        <p:nvSpPr>
          <p:cNvPr id="3" name="Content Placeholder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4791456" y="6480969"/>
            <a:ext cx="2133600" cy="301752"/>
          </a:xfrm>
        </p:spPr>
        <p:txBody>
          <a:bodyPr/>
          <a:lstStyle/>
          <a:p>
            <a:fld id="{255C228C-18F3-4D2D-BF4A-1B7E03236B2C}" type="datetimeFigureOut">
              <a:rPr lang="en-GB" smtClean="0"/>
              <a:pPr/>
              <a:t>23/10/2017</a:t>
            </a:fld>
            <a:endParaRPr lang="en-GB"/>
          </a:p>
        </p:txBody>
      </p:sp>
      <p:sp>
        <p:nvSpPr>
          <p:cNvPr id="6" name="Footer Placeholder 5"/>
          <p:cNvSpPr>
            <a:spLocks noGrp="1"/>
          </p:cNvSpPr>
          <p:nvPr>
            <p:ph type="ftr" sz="quarter" idx="11"/>
          </p:nvPr>
        </p:nvSpPr>
        <p:spPr>
          <a:xfrm>
            <a:off x="457200" y="6480969"/>
            <a:ext cx="4260056" cy="301752"/>
          </a:xfrm>
        </p:spPr>
        <p:txBody>
          <a:bodyPr/>
          <a:lstStyle/>
          <a:p>
            <a:endParaRPr lang="en-GB"/>
          </a:p>
        </p:txBody>
      </p:sp>
      <p:sp>
        <p:nvSpPr>
          <p:cNvPr id="7" name="Slide Number Placeholder 6"/>
          <p:cNvSpPr>
            <a:spLocks noGrp="1"/>
          </p:cNvSpPr>
          <p:nvPr>
            <p:ph type="sldNum" sz="quarter" idx="12"/>
          </p:nvPr>
        </p:nvSpPr>
        <p:spPr>
          <a:xfrm>
            <a:off x="7589520" y="6480969"/>
            <a:ext cx="502920" cy="301752"/>
          </a:xfrm>
        </p:spPr>
        <p:txBody>
          <a:bodyPr/>
          <a:lstStyle/>
          <a:p>
            <a:fld id="{A9F300E4-6341-4383-8512-590899D6A387}"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en-US"/>
              <a:t>Click to edit Master title style</a:t>
            </a:r>
          </a:p>
        </p:txBody>
      </p:sp>
      <p:sp>
        <p:nvSpPr>
          <p:cNvPr id="3" name="Text Placeholder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a:xfrm>
            <a:off x="4791456" y="6480969"/>
            <a:ext cx="2130552" cy="301752"/>
          </a:xfrm>
        </p:spPr>
        <p:txBody>
          <a:bodyPr/>
          <a:lstStyle/>
          <a:p>
            <a:fld id="{255C228C-18F3-4D2D-BF4A-1B7E03236B2C}" type="datetimeFigureOut">
              <a:rPr lang="en-GB" smtClean="0"/>
              <a:pPr/>
              <a:t>23/10/2017</a:t>
            </a:fld>
            <a:endParaRPr lang="en-GB"/>
          </a:p>
        </p:txBody>
      </p:sp>
      <p:sp>
        <p:nvSpPr>
          <p:cNvPr id="8" name="Footer Placeholder 7"/>
          <p:cNvSpPr>
            <a:spLocks noGrp="1"/>
          </p:cNvSpPr>
          <p:nvPr>
            <p:ph type="ftr" sz="quarter" idx="11"/>
          </p:nvPr>
        </p:nvSpPr>
        <p:spPr>
          <a:xfrm>
            <a:off x="457200" y="6480969"/>
            <a:ext cx="4261104" cy="301752"/>
          </a:xfrm>
        </p:spPr>
        <p:txBody>
          <a:bodyPr/>
          <a:lstStyle/>
          <a:p>
            <a:endParaRPr lang="en-GB"/>
          </a:p>
        </p:txBody>
      </p:sp>
      <p:sp>
        <p:nvSpPr>
          <p:cNvPr id="9" name="Slide Number Placeholder 8"/>
          <p:cNvSpPr>
            <a:spLocks noGrp="1"/>
          </p:cNvSpPr>
          <p:nvPr>
            <p:ph type="sldNum" sz="quarter" idx="12"/>
          </p:nvPr>
        </p:nvSpPr>
        <p:spPr>
          <a:xfrm>
            <a:off x="7589520" y="6483096"/>
            <a:ext cx="502920" cy="301752"/>
          </a:xfrm>
        </p:spPr>
        <p:txBody>
          <a:bodyPr/>
          <a:lstStyle>
            <a:lvl1pPr algn="ctr">
              <a:defRPr/>
            </a:lvl1pPr>
          </a:lstStyle>
          <a:p>
            <a:fld id="{A9F300E4-6341-4383-8512-590899D6A387}"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a:t>Click to edit Master title style</a:t>
            </a:r>
          </a:p>
        </p:txBody>
      </p:sp>
      <p:sp>
        <p:nvSpPr>
          <p:cNvPr id="3" name="Date Placeholder 2"/>
          <p:cNvSpPr>
            <a:spLocks noGrp="1"/>
          </p:cNvSpPr>
          <p:nvPr>
            <p:ph type="dt" sz="half" idx="10"/>
          </p:nvPr>
        </p:nvSpPr>
        <p:spPr/>
        <p:txBody>
          <a:bodyPr/>
          <a:lstStyle/>
          <a:p>
            <a:fld id="{255C228C-18F3-4D2D-BF4A-1B7E03236B2C}" type="datetimeFigureOut">
              <a:rPr lang="en-GB" smtClean="0"/>
              <a:pPr/>
              <a:t>23/10/2017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9F300E4-6341-4383-8512-590899D6A387}"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91456" y="6480969"/>
            <a:ext cx="2133600" cy="301752"/>
          </a:xfrm>
        </p:spPr>
        <p:txBody>
          <a:bodyPr/>
          <a:lstStyle/>
          <a:p>
            <a:fld id="{255C228C-18F3-4D2D-BF4A-1B7E03236B2C}" type="datetimeFigureOut">
              <a:rPr lang="en-GB" smtClean="0"/>
              <a:pPr/>
              <a:t>23/10/2017</a:t>
            </a:fld>
            <a:endParaRPr lang="en-GB"/>
          </a:p>
        </p:txBody>
      </p:sp>
      <p:sp>
        <p:nvSpPr>
          <p:cNvPr id="3" name="Footer Placeholder 2"/>
          <p:cNvSpPr>
            <a:spLocks noGrp="1"/>
          </p:cNvSpPr>
          <p:nvPr>
            <p:ph type="ftr" sz="quarter" idx="11"/>
          </p:nvPr>
        </p:nvSpPr>
        <p:spPr>
          <a:xfrm>
            <a:off x="457200" y="6481890"/>
            <a:ext cx="4260056" cy="300831"/>
          </a:xfrm>
        </p:spPr>
        <p:txBody>
          <a:bodyPr/>
          <a:lstStyle/>
          <a:p>
            <a:endParaRPr lang="en-GB"/>
          </a:p>
        </p:txBody>
      </p:sp>
      <p:sp>
        <p:nvSpPr>
          <p:cNvPr id="4" name="Slide Number Placeholder 3"/>
          <p:cNvSpPr>
            <a:spLocks noGrp="1"/>
          </p:cNvSpPr>
          <p:nvPr>
            <p:ph type="sldNum" sz="quarter" idx="12"/>
          </p:nvPr>
        </p:nvSpPr>
        <p:spPr>
          <a:xfrm>
            <a:off x="7589520" y="6480969"/>
            <a:ext cx="502920" cy="301752"/>
          </a:xfrm>
        </p:spPr>
        <p:txBody>
          <a:bodyPr/>
          <a:lstStyle/>
          <a:p>
            <a:fld id="{A9F300E4-6341-4383-8512-590899D6A387}"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en-US"/>
              <a:t>Click to edit Master title style</a:t>
            </a:r>
          </a:p>
        </p:txBody>
      </p:sp>
      <p:sp>
        <p:nvSpPr>
          <p:cNvPr id="3" name="Text Placeholder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278976" y="6556248"/>
            <a:ext cx="2133600" cy="301752"/>
          </a:xfrm>
        </p:spPr>
        <p:txBody>
          <a:bodyPr/>
          <a:lstStyle>
            <a:lvl1pPr>
              <a:defRPr sz="900"/>
            </a:lvl1pPr>
          </a:lstStyle>
          <a:p>
            <a:fld id="{255C228C-18F3-4D2D-BF4A-1B7E03236B2C}" type="datetimeFigureOut">
              <a:rPr lang="en-GB" smtClean="0"/>
              <a:pPr/>
              <a:t>23/10/2017</a:t>
            </a:fld>
            <a:endParaRPr lang="en-GB"/>
          </a:p>
        </p:txBody>
      </p:sp>
      <p:sp>
        <p:nvSpPr>
          <p:cNvPr id="6" name="Footer Placeholder 5"/>
          <p:cNvSpPr>
            <a:spLocks noGrp="1"/>
          </p:cNvSpPr>
          <p:nvPr>
            <p:ph type="ftr" sz="quarter" idx="11"/>
          </p:nvPr>
        </p:nvSpPr>
        <p:spPr>
          <a:xfrm>
            <a:off x="1135856" y="6556248"/>
            <a:ext cx="5143120" cy="301752"/>
          </a:xfrm>
        </p:spPr>
        <p:txBody>
          <a:bodyPr/>
          <a:lstStyle>
            <a:lvl1pPr>
              <a:defRPr sz="900"/>
            </a:lvl1pPr>
          </a:lstStyle>
          <a:p>
            <a:endParaRPr lang="en-GB"/>
          </a:p>
        </p:txBody>
      </p:sp>
      <p:sp>
        <p:nvSpPr>
          <p:cNvPr id="7" name="Slide Number Placeholder 6"/>
          <p:cNvSpPr>
            <a:spLocks noGrp="1"/>
          </p:cNvSpPr>
          <p:nvPr>
            <p:ph type="sldNum" sz="quarter" idx="12"/>
          </p:nvPr>
        </p:nvSpPr>
        <p:spPr>
          <a:xfrm>
            <a:off x="8410576" y="6556248"/>
            <a:ext cx="502920" cy="301752"/>
          </a:xfrm>
        </p:spPr>
        <p:txBody>
          <a:bodyPr/>
          <a:lstStyle>
            <a:lvl1pPr>
              <a:defRPr sz="900"/>
            </a:lvl1pPr>
          </a:lstStyle>
          <a:p>
            <a:fld id="{A9F300E4-6341-4383-8512-590899D6A387}"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en-US"/>
              <a:t>Click to edit Master title style</a:t>
            </a:r>
          </a:p>
        </p:txBody>
      </p:sp>
      <p:sp>
        <p:nvSpPr>
          <p:cNvPr id="3" name="Picture Placeholder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6108192" y="6556248"/>
            <a:ext cx="2103120" cy="301752"/>
          </a:xfrm>
        </p:spPr>
        <p:txBody>
          <a:bodyPr/>
          <a:lstStyle>
            <a:lvl1pPr>
              <a:defRPr sz="900"/>
            </a:lvl1pPr>
          </a:lstStyle>
          <a:p>
            <a:fld id="{255C228C-18F3-4D2D-BF4A-1B7E03236B2C}" type="datetimeFigureOut">
              <a:rPr lang="en-GB" smtClean="0"/>
              <a:pPr/>
              <a:t>23/10/2017</a:t>
            </a:fld>
            <a:endParaRPr lang="en-GB"/>
          </a:p>
        </p:txBody>
      </p:sp>
      <p:sp>
        <p:nvSpPr>
          <p:cNvPr id="6" name="Footer Placeholder 5"/>
          <p:cNvSpPr>
            <a:spLocks noGrp="1"/>
          </p:cNvSpPr>
          <p:nvPr>
            <p:ph type="ftr" sz="quarter" idx="11"/>
          </p:nvPr>
        </p:nvSpPr>
        <p:spPr>
          <a:xfrm>
            <a:off x="1170432" y="6557169"/>
            <a:ext cx="4948072" cy="301752"/>
          </a:xfrm>
        </p:spPr>
        <p:txBody>
          <a:bodyPr/>
          <a:lstStyle>
            <a:lvl1pPr>
              <a:defRPr sz="900"/>
            </a:lvl1pPr>
          </a:lstStyle>
          <a:p>
            <a:endParaRPr lang="en-GB"/>
          </a:p>
        </p:txBody>
      </p:sp>
      <p:sp>
        <p:nvSpPr>
          <p:cNvPr id="7" name="Slide Number Placeholder 6"/>
          <p:cNvSpPr>
            <a:spLocks noGrp="1"/>
          </p:cNvSpPr>
          <p:nvPr>
            <p:ph type="sldNum" sz="quarter" idx="12"/>
          </p:nvPr>
        </p:nvSpPr>
        <p:spPr>
          <a:xfrm>
            <a:off x="8217192" y="6556248"/>
            <a:ext cx="365760" cy="301752"/>
          </a:xfrm>
        </p:spPr>
        <p:txBody>
          <a:bodyPr/>
          <a:lstStyle>
            <a:lvl1pPr algn="ctr">
              <a:defRPr sz="900"/>
            </a:lvl1pPr>
          </a:lstStyle>
          <a:p>
            <a:fld id="{A9F300E4-6341-4383-8512-590899D6A387}"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1" name="Right Triangle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Straight Connector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7200" y="267494"/>
            <a:ext cx="8229600" cy="1399032"/>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255C228C-18F3-4D2D-BF4A-1B7E03236B2C}" type="datetimeFigureOut">
              <a:rPr lang="en-GB" smtClean="0"/>
              <a:pPr/>
              <a:t>23/10/2017</a:t>
            </a:fld>
            <a:endParaRPr lang="en-GB"/>
          </a:p>
        </p:txBody>
      </p:sp>
      <p:sp>
        <p:nvSpPr>
          <p:cNvPr id="3" name="Footer Placeholder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en-GB"/>
          </a:p>
        </p:txBody>
      </p:sp>
      <p:sp>
        <p:nvSpPr>
          <p:cNvPr id="23" name="Slide Number Placeholder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A9F300E4-6341-4383-8512-590899D6A387}"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jpeg"/><Relationship Id="rId3" Type="http://schemas.openxmlformats.org/officeDocument/2006/relationships/image" Target="../media/image18.png"/><Relationship Id="rId7" Type="http://schemas.openxmlformats.org/officeDocument/2006/relationships/image" Target="../media/image22.gif"/><Relationship Id="rId12"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gif"/><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mailto:Helen@peoplesparking.or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mailto:Libbie@peoplesparking.org" TargetMode="External"/><Relationship Id="rId4" Type="http://schemas.openxmlformats.org/officeDocument/2006/relationships/hyperlink" Target="http://www.peoplesparking.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cid:A1517508-1878-4010-BEC5-840462CE286B"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4038600"/>
            <a:ext cx="7924800" cy="1600200"/>
          </a:xfrm>
        </p:spPr>
        <p:txBody>
          <a:bodyPr>
            <a:normAutofit/>
          </a:bodyPr>
          <a:lstStyle/>
          <a:p>
            <a:r>
              <a:rPr lang="en-GB" sz="3200" b="1" dirty="0">
                <a:solidFill>
                  <a:schemeClr val="tx1"/>
                </a:solidFill>
                <a:latin typeface="Calibri" pitchFamily="34" charset="0"/>
              </a:rPr>
              <a:t>Helping people find their perfect car park</a:t>
            </a:r>
          </a:p>
        </p:txBody>
      </p:sp>
      <p:pic>
        <p:nvPicPr>
          <p:cNvPr id="5" name="Picture 4" descr="Logo design.jpg"/>
          <p:cNvPicPr>
            <a:picLocks noChangeAspect="1"/>
          </p:cNvPicPr>
          <p:nvPr/>
        </p:nvPicPr>
        <p:blipFill>
          <a:blip r:embed="rId3" cstate="print"/>
          <a:srcRect l="13389" t="25900" r="12927" b="23823"/>
          <a:stretch>
            <a:fillRect/>
          </a:stretch>
        </p:blipFill>
        <p:spPr>
          <a:xfrm>
            <a:off x="2286000" y="838200"/>
            <a:ext cx="4343400" cy="2514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latin typeface="+mn-lt"/>
              </a:rPr>
              <a:t>Benefits of People’s Parking:</a:t>
            </a:r>
          </a:p>
        </p:txBody>
      </p:sp>
      <p:sp>
        <p:nvSpPr>
          <p:cNvPr id="3" name="Content Placeholder 2"/>
          <p:cNvSpPr>
            <a:spLocks noGrp="1"/>
          </p:cNvSpPr>
          <p:nvPr>
            <p:ph idx="1"/>
          </p:nvPr>
        </p:nvSpPr>
        <p:spPr>
          <a:xfrm>
            <a:off x="457200" y="2209800"/>
            <a:ext cx="8229600" cy="4245008"/>
          </a:xfrm>
        </p:spPr>
        <p:txBody>
          <a:bodyPr/>
          <a:lstStyle/>
          <a:p>
            <a:pPr lvl="0"/>
            <a:r>
              <a:rPr lang="en-GB" sz="2400" dirty="0"/>
              <a:t>Recognition by a independent scheme </a:t>
            </a:r>
          </a:p>
          <a:p>
            <a:pPr lvl="0"/>
            <a:r>
              <a:rPr lang="en-GB" sz="2400" dirty="0"/>
              <a:t>Simple </a:t>
            </a:r>
          </a:p>
          <a:p>
            <a:pPr lvl="0"/>
            <a:r>
              <a:rPr lang="en-GB" sz="2400" dirty="0"/>
              <a:t>Cost-effective </a:t>
            </a:r>
          </a:p>
          <a:p>
            <a:pPr lvl="0"/>
            <a:r>
              <a:rPr lang="en-GB" sz="2400" dirty="0"/>
              <a:t>Aligned with current government guidelines.</a:t>
            </a:r>
          </a:p>
          <a:p>
            <a:pPr lvl="0"/>
            <a:r>
              <a:rPr lang="en-GB" sz="2400" dirty="0"/>
              <a:t>Straightforward accreditation process.</a:t>
            </a:r>
          </a:p>
          <a:p>
            <a:pPr lvl="0"/>
            <a:r>
              <a:rPr lang="en-GB" sz="2400" dirty="0"/>
              <a:t>Clear signage</a:t>
            </a:r>
          </a:p>
          <a:p>
            <a:pPr lvl="0"/>
            <a:r>
              <a:rPr lang="en-GB" sz="2400" dirty="0"/>
              <a:t>Assists compliance </a:t>
            </a:r>
          </a:p>
          <a:p>
            <a:pPr lvl="0"/>
            <a:endParaRPr lang="en-GB" sz="2400" dirty="0"/>
          </a:p>
          <a:p>
            <a:endParaRPr lang="en-GB"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7856C0-21BA-4189-8BEA-24640328790D}"/>
              </a:ext>
            </a:extLst>
          </p:cNvPr>
          <p:cNvSpPr>
            <a:spLocks noGrp="1"/>
          </p:cNvSpPr>
          <p:nvPr>
            <p:ph type="title"/>
          </p:nvPr>
        </p:nvSpPr>
        <p:spPr>
          <a:xfrm>
            <a:off x="372836" y="0"/>
            <a:ext cx="8229600" cy="1399032"/>
          </a:xfrm>
        </p:spPr>
        <p:txBody>
          <a:bodyPr/>
          <a:lstStyle/>
          <a:p>
            <a:r>
              <a:rPr lang="en-GB" dirty="0"/>
              <a:t>How to apply</a:t>
            </a:r>
          </a:p>
        </p:txBody>
      </p:sp>
      <p:pic>
        <p:nvPicPr>
          <p:cNvPr id="7" name="Picture 6">
            <a:extLst>
              <a:ext uri="{FF2B5EF4-FFF2-40B4-BE49-F238E27FC236}">
                <a16:creationId xmlns="" xmlns:a16="http://schemas.microsoft.com/office/drawing/2014/main" id="{B8F3FB61-D6F4-406C-B745-4F526F7BD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2286000"/>
            <a:ext cx="4495801" cy="3176961"/>
          </a:xfrm>
          <a:prstGeom prst="rect">
            <a:avLst/>
          </a:prstGeom>
        </p:spPr>
      </p:pic>
      <p:sp>
        <p:nvSpPr>
          <p:cNvPr id="3" name="Content Placeholder 2">
            <a:extLst>
              <a:ext uri="{FF2B5EF4-FFF2-40B4-BE49-F238E27FC236}">
                <a16:creationId xmlns="" xmlns:a16="http://schemas.microsoft.com/office/drawing/2014/main" id="{04A2BB5D-A2F2-4657-B3C9-CFE73260A309}"/>
              </a:ext>
            </a:extLst>
          </p:cNvPr>
          <p:cNvSpPr>
            <a:spLocks noGrp="1"/>
          </p:cNvSpPr>
          <p:nvPr>
            <p:ph idx="1"/>
          </p:nvPr>
        </p:nvSpPr>
        <p:spPr>
          <a:xfrm>
            <a:off x="293914" y="1399032"/>
            <a:ext cx="4201886" cy="5562600"/>
          </a:xfrm>
        </p:spPr>
        <p:txBody>
          <a:bodyPr>
            <a:normAutofit/>
          </a:bodyPr>
          <a:lstStyle/>
          <a:p>
            <a:r>
              <a:rPr lang="en-GB" sz="2200" dirty="0"/>
              <a:t>Awarded annually </a:t>
            </a:r>
          </a:p>
          <a:p>
            <a:r>
              <a:rPr lang="en-GB" sz="2200" dirty="0"/>
              <a:t>Self-assessment form </a:t>
            </a:r>
          </a:p>
          <a:p>
            <a:r>
              <a:rPr lang="en-GB" sz="2200" dirty="0"/>
              <a:t>Phone us for free bespoke help and advice. </a:t>
            </a:r>
          </a:p>
          <a:p>
            <a:r>
              <a:rPr lang="en-GB" sz="2200" dirty="0"/>
              <a:t>People’s Parking will consider which accreditations the car park has achieved and whether the general standard expected of all car parks has been met. </a:t>
            </a:r>
          </a:p>
        </p:txBody>
      </p:sp>
    </p:spTree>
    <p:extLst>
      <p:ext uri="{BB962C8B-B14F-4D97-AF65-F5344CB8AC3E}">
        <p14:creationId xmlns:p14="http://schemas.microsoft.com/office/powerpoint/2010/main" val="161626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76893" y="87799"/>
            <a:ext cx="2514600" cy="1159859"/>
          </a:xfr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5038" y="1482675"/>
            <a:ext cx="2425459" cy="136432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272786"/>
            <a:ext cx="1752600" cy="17526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51633" y="1510779"/>
            <a:ext cx="2420704" cy="1966822"/>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t="30531" b="32546"/>
          <a:stretch/>
        </p:blipFill>
        <p:spPr>
          <a:xfrm>
            <a:off x="5715000" y="3255838"/>
            <a:ext cx="2270125" cy="83820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3378" y="2285716"/>
            <a:ext cx="2381993" cy="1411550"/>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07418" y="5673441"/>
            <a:ext cx="3199962" cy="997089"/>
          </a:xfrm>
          <a:prstGeom prst="rect">
            <a:avLst/>
          </a:prstGeom>
        </p:spPr>
      </p:pic>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34000" y="4400161"/>
            <a:ext cx="3289541" cy="1004205"/>
          </a:xfrm>
          <a:prstGeom prst="rect">
            <a:avLst/>
          </a:prstGeom>
        </p:spPr>
      </p:pic>
      <p:pic>
        <p:nvPicPr>
          <p:cNvPr id="1026" name="Picture 2" descr="Image result for apcoa 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4010228"/>
            <a:ext cx="3986212" cy="95174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4D53E045-02A7-47E0-8693-9160FA8E3D6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71600" y="5137246"/>
            <a:ext cx="2265310" cy="1698983"/>
          </a:xfrm>
          <a:prstGeom prst="rect">
            <a:avLst/>
          </a:prstGeom>
        </p:spPr>
      </p:pic>
      <p:pic>
        <p:nvPicPr>
          <p:cNvPr id="6" name="Picture 5">
            <a:extLst>
              <a:ext uri="{FF2B5EF4-FFF2-40B4-BE49-F238E27FC236}">
                <a16:creationId xmlns="" xmlns:a16="http://schemas.microsoft.com/office/drawing/2014/main" id="{D0B78B69-B174-41D5-B809-92D3F035EEA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972870" y="69732"/>
            <a:ext cx="2847606" cy="1195995"/>
          </a:xfrm>
          <a:prstGeom prst="rect">
            <a:avLst/>
          </a:prstGeom>
        </p:spPr>
      </p:pic>
    </p:spTree>
    <p:extLst>
      <p:ext uri="{BB962C8B-B14F-4D97-AF65-F5344CB8AC3E}">
        <p14:creationId xmlns:p14="http://schemas.microsoft.com/office/powerpoint/2010/main" val="1015330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138906-604B-4EBB-9258-0796136D93F4}"/>
              </a:ext>
            </a:extLst>
          </p:cNvPr>
          <p:cNvSpPr>
            <a:spLocks noGrp="1"/>
          </p:cNvSpPr>
          <p:nvPr>
            <p:ph type="title"/>
          </p:nvPr>
        </p:nvSpPr>
        <p:spPr>
          <a:xfrm>
            <a:off x="250372" y="120414"/>
            <a:ext cx="4561114" cy="1045684"/>
          </a:xfrm>
        </p:spPr>
        <p:txBody>
          <a:bodyPr/>
          <a:lstStyle/>
          <a:p>
            <a:r>
              <a:rPr lang="en-GB" dirty="0"/>
              <a:t>Testimonials</a:t>
            </a:r>
          </a:p>
        </p:txBody>
      </p:sp>
      <p:sp>
        <p:nvSpPr>
          <p:cNvPr id="4" name="Rectangle 3">
            <a:extLst>
              <a:ext uri="{FF2B5EF4-FFF2-40B4-BE49-F238E27FC236}">
                <a16:creationId xmlns="" xmlns:a16="http://schemas.microsoft.com/office/drawing/2014/main" id="{57BAB9F4-3673-4627-BD20-EB21E7609A26}"/>
              </a:ext>
            </a:extLst>
          </p:cNvPr>
          <p:cNvSpPr/>
          <p:nvPr/>
        </p:nvSpPr>
        <p:spPr>
          <a:xfrm>
            <a:off x="255815" y="1166098"/>
            <a:ext cx="4572000" cy="2339102"/>
          </a:xfrm>
          <a:prstGeom prst="rect">
            <a:avLst/>
          </a:prstGeom>
        </p:spPr>
        <p:txBody>
          <a:bodyPr>
            <a:spAutoFit/>
          </a:bodyPr>
          <a:lstStyle/>
          <a:p>
            <a:r>
              <a:rPr lang="en-GB" sz="1600" dirty="0"/>
              <a:t>“We chose to go with People’s Parking as we identified with what the award stood for. We wanted all our customers to feel both safe and inclusive and we feel the People’s Parking award shows that we have prioritised these objectives at Brighton and Hove City Council.” </a:t>
            </a:r>
            <a:r>
              <a:rPr lang="en-GB" sz="1600" b="1" dirty="0"/>
              <a:t>Paul Haines-Brighton &amp; Hove City Council</a:t>
            </a:r>
          </a:p>
          <a:p>
            <a:endParaRPr lang="en-GB" dirty="0"/>
          </a:p>
        </p:txBody>
      </p:sp>
      <p:sp>
        <p:nvSpPr>
          <p:cNvPr id="3" name="TextBox 2">
            <a:extLst>
              <a:ext uri="{FF2B5EF4-FFF2-40B4-BE49-F238E27FC236}">
                <a16:creationId xmlns="" xmlns:a16="http://schemas.microsoft.com/office/drawing/2014/main" id="{A4C247D4-5942-4DF4-8422-F945E75B8635}"/>
              </a:ext>
            </a:extLst>
          </p:cNvPr>
          <p:cNvSpPr txBox="1"/>
          <p:nvPr/>
        </p:nvSpPr>
        <p:spPr>
          <a:xfrm>
            <a:off x="4811486" y="87757"/>
            <a:ext cx="4180114" cy="4308872"/>
          </a:xfrm>
          <a:prstGeom prst="rect">
            <a:avLst/>
          </a:prstGeom>
          <a:noFill/>
        </p:spPr>
        <p:txBody>
          <a:bodyPr wrap="square" rtlCol="0">
            <a:spAutoFit/>
          </a:bodyPr>
          <a:lstStyle/>
          <a:p>
            <a:r>
              <a:rPr lang="en-GB" sz="1600" dirty="0"/>
              <a:t>"We chose the peoples parking accreditation because it focused far more on the customer experience rather than simply being a certificate on a wall.  Our business relies upon attracting motorists to our sites so having a Standard that ensures you consider the full range of potential users offers a fantastic edge in a competitive industry.  Equally, the end user is offered a clear and impartial view on the venues suitable for their needs.  We are very proud to have been awarded this accreditation and will continue to apply it to the sites we manage". </a:t>
            </a:r>
            <a:r>
              <a:rPr lang="en-GB" sz="1600" b="1" dirty="0"/>
              <a:t>Dyl Kurpil- District Enforcement </a:t>
            </a:r>
          </a:p>
          <a:p>
            <a:endParaRPr lang="en-GB" dirty="0"/>
          </a:p>
        </p:txBody>
      </p:sp>
      <p:sp>
        <p:nvSpPr>
          <p:cNvPr id="5" name="TextBox 4">
            <a:extLst>
              <a:ext uri="{FF2B5EF4-FFF2-40B4-BE49-F238E27FC236}">
                <a16:creationId xmlns="" xmlns:a16="http://schemas.microsoft.com/office/drawing/2014/main" id="{17A15A2D-F2BC-4097-89AF-AB13509E05B2}"/>
              </a:ext>
            </a:extLst>
          </p:cNvPr>
          <p:cNvSpPr txBox="1"/>
          <p:nvPr/>
        </p:nvSpPr>
        <p:spPr>
          <a:xfrm>
            <a:off x="255815" y="3505200"/>
            <a:ext cx="3799114" cy="2800767"/>
          </a:xfrm>
          <a:prstGeom prst="rect">
            <a:avLst/>
          </a:prstGeom>
          <a:noFill/>
        </p:spPr>
        <p:txBody>
          <a:bodyPr wrap="square" rtlCol="0">
            <a:spAutoFit/>
          </a:bodyPr>
          <a:lstStyle/>
          <a:p>
            <a:r>
              <a:rPr lang="en-GB" sz="1600" dirty="0"/>
              <a:t>" People's Parking offered Excel a review of our services in a way that </a:t>
            </a:r>
            <a:r>
              <a:rPr lang="en-GB" sz="1600" dirty="0" err="1"/>
              <a:t>ParkMark</a:t>
            </a:r>
            <a:r>
              <a:rPr lang="en-GB" sz="1600" dirty="0"/>
              <a:t> didn't - it was fresh, user friendly and more cost effective!  In addition to showcasing the facilities we offer, it lets customers know whether a site is right for their particular needs and takes some of the guesswork out of choosing a car park“ </a:t>
            </a:r>
            <a:r>
              <a:rPr lang="en-GB" sz="1600" b="1" dirty="0"/>
              <a:t>Alun Cockcroft- Excel Parking Services</a:t>
            </a:r>
          </a:p>
        </p:txBody>
      </p:sp>
      <p:sp>
        <p:nvSpPr>
          <p:cNvPr id="6" name="TextBox 5">
            <a:extLst>
              <a:ext uri="{FF2B5EF4-FFF2-40B4-BE49-F238E27FC236}">
                <a16:creationId xmlns="" xmlns:a16="http://schemas.microsoft.com/office/drawing/2014/main" id="{7E0BFA05-B377-4596-B385-72CBDE9F221B}"/>
              </a:ext>
            </a:extLst>
          </p:cNvPr>
          <p:cNvSpPr txBox="1"/>
          <p:nvPr/>
        </p:nvSpPr>
        <p:spPr>
          <a:xfrm>
            <a:off x="4425043" y="4232545"/>
            <a:ext cx="4561114" cy="2308324"/>
          </a:xfrm>
          <a:prstGeom prst="rect">
            <a:avLst/>
          </a:prstGeom>
          <a:noFill/>
        </p:spPr>
        <p:txBody>
          <a:bodyPr wrap="square" rtlCol="0">
            <a:spAutoFit/>
          </a:bodyPr>
          <a:lstStyle/>
          <a:p>
            <a:r>
              <a:rPr lang="en-GB" sz="1600" dirty="0"/>
              <a:t>For me the scheme is about more than just security, it covers a wider range of criteria that is equally important to our customers. It also represents much better value for money, which is very important in this day and age. The site assessments also help flag up issues that may not be picked up otherwise so even more benefit in my view!- </a:t>
            </a:r>
            <a:r>
              <a:rPr lang="en-GB" sz="1600" b="1" dirty="0"/>
              <a:t>Graham Titchener- City of York Council</a:t>
            </a:r>
          </a:p>
        </p:txBody>
      </p:sp>
    </p:spTree>
    <p:extLst>
      <p:ext uri="{BB962C8B-B14F-4D97-AF65-F5344CB8AC3E}">
        <p14:creationId xmlns:p14="http://schemas.microsoft.com/office/powerpoint/2010/main" val="688429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Contact People’s Parking</a:t>
            </a:r>
          </a:p>
        </p:txBody>
      </p:sp>
      <p:sp>
        <p:nvSpPr>
          <p:cNvPr id="3" name="Content Placeholder 2"/>
          <p:cNvSpPr>
            <a:spLocks noGrp="1"/>
          </p:cNvSpPr>
          <p:nvPr>
            <p:ph idx="1"/>
          </p:nvPr>
        </p:nvSpPr>
        <p:spPr>
          <a:xfrm>
            <a:off x="457200" y="2057400"/>
            <a:ext cx="8229600" cy="4397408"/>
          </a:xfrm>
        </p:spPr>
        <p:txBody>
          <a:bodyPr/>
          <a:lstStyle/>
          <a:p>
            <a:pPr algn="ctr">
              <a:buNone/>
            </a:pPr>
            <a:r>
              <a:rPr lang="en-GB" dirty="0">
                <a:hlinkClick r:id="rId3"/>
              </a:rPr>
              <a:t>Helen@peoplesparking.org</a:t>
            </a:r>
            <a:r>
              <a:rPr lang="en-GB" dirty="0"/>
              <a:t> </a:t>
            </a:r>
          </a:p>
          <a:p>
            <a:pPr algn="ctr">
              <a:buNone/>
            </a:pPr>
            <a:r>
              <a:rPr lang="en-GB" dirty="0">
                <a:hlinkClick r:id="rId4"/>
              </a:rPr>
              <a:t>www.peoplesparking.org</a:t>
            </a:r>
            <a:r>
              <a:rPr lang="en-GB" dirty="0"/>
              <a:t> </a:t>
            </a:r>
          </a:p>
          <a:p>
            <a:pPr algn="ctr">
              <a:buNone/>
            </a:pPr>
            <a:r>
              <a:rPr lang="en-GB" dirty="0"/>
              <a:t>07941253947/01603471585</a:t>
            </a:r>
          </a:p>
          <a:p>
            <a:pPr algn="ctr">
              <a:buNone/>
            </a:pPr>
            <a:endParaRPr lang="en-GB" dirty="0"/>
          </a:p>
          <a:p>
            <a:pPr algn="ctr">
              <a:buNone/>
            </a:pPr>
            <a:r>
              <a:rPr lang="en-GB" dirty="0">
                <a:hlinkClick r:id="rId5"/>
              </a:rPr>
              <a:t>Libbie@peoplesparking.org</a:t>
            </a:r>
            <a:endParaRPr lang="en-GB" dirty="0"/>
          </a:p>
          <a:p>
            <a:pPr algn="ctr">
              <a:buNone/>
            </a:pPr>
            <a:r>
              <a:rPr lang="en-GB" dirty="0"/>
              <a:t>07584351907</a:t>
            </a:r>
          </a:p>
          <a:p>
            <a:pPr algn="ctr">
              <a:buNone/>
            </a:pPr>
            <a:endParaRPr lang="en-GB" dirty="0">
              <a:latin typeface="Calibri"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GB" sz="3600" dirty="0"/>
              <a:t>What is People’s Parking?</a:t>
            </a:r>
          </a:p>
        </p:txBody>
      </p:sp>
      <p:sp>
        <p:nvSpPr>
          <p:cNvPr id="3" name="Content Placeholder 2"/>
          <p:cNvSpPr>
            <a:spLocks noGrp="1"/>
          </p:cNvSpPr>
          <p:nvPr>
            <p:ph idx="1"/>
          </p:nvPr>
        </p:nvSpPr>
        <p:spPr>
          <a:xfrm>
            <a:off x="457200" y="1882808"/>
            <a:ext cx="5105400" cy="4572000"/>
          </a:xfrm>
        </p:spPr>
        <p:txBody>
          <a:bodyPr>
            <a:normAutofit/>
          </a:bodyPr>
          <a:lstStyle/>
          <a:p>
            <a:r>
              <a:rPr lang="en-GB" sz="2400" dirty="0"/>
              <a:t>People’s Parking looks at what facilities a car park has and its location and awards accreditations accordingly.</a:t>
            </a:r>
          </a:p>
          <a:p>
            <a:r>
              <a:rPr lang="en-GB" sz="2400" dirty="0"/>
              <a:t>It is primarily aimed at improving parking for customers by enabling people to find a car park which specifically meets their needs. </a:t>
            </a:r>
          </a:p>
        </p:txBody>
      </p:sp>
      <p:pic>
        <p:nvPicPr>
          <p:cNvPr id="9" name="Content Placeholder 8" descr="sign jpeg.jpg"/>
          <p:cNvPicPr>
            <a:picLocks noGrp="1" noChangeAspect="1"/>
          </p:cNvPicPr>
          <p:nvPr>
            <p:ph sz="quarter" idx="4294967295"/>
          </p:nvPr>
        </p:nvPicPr>
        <p:blipFill>
          <a:blip r:embed="rId3" cstate="print"/>
          <a:stretch>
            <a:fillRect/>
          </a:stretch>
        </p:blipFill>
        <p:spPr>
          <a:xfrm>
            <a:off x="5486400" y="1752600"/>
            <a:ext cx="3257550" cy="4622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400" dirty="0"/>
              <a:t>Facilities</a:t>
            </a:r>
          </a:p>
        </p:txBody>
      </p:sp>
      <p:sp>
        <p:nvSpPr>
          <p:cNvPr id="3" name="Content Placeholder 2"/>
          <p:cNvSpPr>
            <a:spLocks noGrp="1"/>
          </p:cNvSpPr>
          <p:nvPr>
            <p:ph idx="1"/>
          </p:nvPr>
        </p:nvSpPr>
        <p:spPr>
          <a:xfrm>
            <a:off x="457200" y="1524000"/>
            <a:ext cx="8229600" cy="3352800"/>
          </a:xfrm>
        </p:spPr>
        <p:txBody>
          <a:bodyPr>
            <a:normAutofit/>
          </a:bodyPr>
          <a:lstStyle/>
          <a:p>
            <a:r>
              <a:rPr lang="en-GB" sz="2400" dirty="0"/>
              <a:t>People’s Parking highlights to customers which car parks have facilities for;</a:t>
            </a:r>
          </a:p>
          <a:p>
            <a:pPr>
              <a:buFont typeface="Wingdings" pitchFamily="2" charset="2"/>
              <a:buChar char="q"/>
            </a:pPr>
            <a:r>
              <a:rPr lang="en-GB" sz="2400" dirty="0"/>
              <a:t>Disabled people</a:t>
            </a:r>
          </a:p>
          <a:p>
            <a:pPr>
              <a:buFont typeface="Wingdings" pitchFamily="2" charset="2"/>
              <a:buChar char="q"/>
            </a:pPr>
            <a:r>
              <a:rPr lang="en-GB" sz="2400" dirty="0"/>
              <a:t>Parents with children</a:t>
            </a:r>
          </a:p>
          <a:p>
            <a:pPr>
              <a:buFont typeface="Wingdings" pitchFamily="2" charset="2"/>
              <a:buChar char="q"/>
            </a:pPr>
            <a:r>
              <a:rPr lang="en-GB" sz="2400" dirty="0"/>
              <a:t>People who drive electric vehicles</a:t>
            </a:r>
          </a:p>
          <a:p>
            <a:pPr>
              <a:buFont typeface="Wingdings" pitchFamily="2" charset="2"/>
              <a:buChar char="q"/>
            </a:pPr>
            <a:r>
              <a:rPr lang="en-GB" sz="2400" dirty="0"/>
              <a:t>Drivers of commercial vehicles/camper vans or wheelchair accessible vehicles</a:t>
            </a:r>
          </a:p>
        </p:txBody>
      </p:sp>
      <p:pic>
        <p:nvPicPr>
          <p:cNvPr id="5" name="Picture 4" descr="PeoplesParkingIcons_0006_Disabled people.jpg"/>
          <p:cNvPicPr>
            <a:picLocks noChangeAspect="1"/>
          </p:cNvPicPr>
          <p:nvPr/>
        </p:nvPicPr>
        <p:blipFill>
          <a:blip r:embed="rId3" cstate="print"/>
          <a:stretch>
            <a:fillRect/>
          </a:stretch>
        </p:blipFill>
        <p:spPr>
          <a:xfrm>
            <a:off x="457200" y="4978350"/>
            <a:ext cx="1371600" cy="137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PeoplesParkingIcons_0005_Family friendly.jpg"/>
          <p:cNvPicPr>
            <a:picLocks noChangeAspect="1"/>
          </p:cNvPicPr>
          <p:nvPr/>
        </p:nvPicPr>
        <p:blipFill>
          <a:blip r:embed="rId4" cstate="print"/>
          <a:stretch>
            <a:fillRect/>
          </a:stretch>
        </p:blipFill>
        <p:spPr>
          <a:xfrm>
            <a:off x="2453054" y="4935414"/>
            <a:ext cx="1447800" cy="13754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PeoplesParkingIcons_0004_High Sided Vehicles.jpg"/>
          <p:cNvPicPr>
            <a:picLocks noChangeAspect="1"/>
          </p:cNvPicPr>
          <p:nvPr/>
        </p:nvPicPr>
        <p:blipFill>
          <a:blip r:embed="rId5" cstate="print"/>
          <a:stretch>
            <a:fillRect/>
          </a:stretch>
        </p:blipFill>
        <p:spPr>
          <a:xfrm>
            <a:off x="7086600" y="4935415"/>
            <a:ext cx="1600200" cy="1454727"/>
          </a:xfrm>
          <a:prstGeom prst="roundRect">
            <a:avLst>
              <a:gd name="adj" fmla="val 8594"/>
            </a:avLst>
          </a:prstGeom>
          <a:solidFill>
            <a:srgbClr val="FFFFFF">
              <a:shade val="85000"/>
            </a:srgbClr>
          </a:solidFill>
          <a:ln>
            <a:noFill/>
          </a:ln>
          <a:effectLst>
            <a:reflection blurRad="6350" stA="52000" endA="300" endPos="35000" dir="5400000" sy="-100000" algn="bl" rotWithShape="0"/>
          </a:effectLst>
        </p:spPr>
      </p:pic>
      <p:pic>
        <p:nvPicPr>
          <p:cNvPr id="8" name="Picture 7" descr="PeoplesParkingIcons_0000_Electric Vehicles.jpg"/>
          <p:cNvPicPr>
            <a:picLocks noChangeAspect="1"/>
          </p:cNvPicPr>
          <p:nvPr/>
        </p:nvPicPr>
        <p:blipFill>
          <a:blip r:embed="rId6" cstate="print"/>
          <a:stretch>
            <a:fillRect/>
          </a:stretch>
        </p:blipFill>
        <p:spPr>
          <a:xfrm>
            <a:off x="4686300" y="4935414"/>
            <a:ext cx="1600200" cy="14547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67494"/>
            <a:ext cx="8382000" cy="1399032"/>
          </a:xfrm>
        </p:spPr>
        <p:txBody>
          <a:bodyPr>
            <a:normAutofit/>
          </a:bodyPr>
          <a:lstStyle/>
          <a:p>
            <a:pPr algn="ctr"/>
            <a:r>
              <a:rPr lang="en-GB" sz="4400" dirty="0"/>
              <a:t>Locations</a:t>
            </a:r>
          </a:p>
        </p:txBody>
      </p:sp>
      <p:sp>
        <p:nvSpPr>
          <p:cNvPr id="3" name="Content Placeholder 2"/>
          <p:cNvSpPr>
            <a:spLocks noGrp="1"/>
          </p:cNvSpPr>
          <p:nvPr>
            <p:ph idx="1"/>
          </p:nvPr>
        </p:nvSpPr>
        <p:spPr>
          <a:xfrm>
            <a:off x="457200" y="1600201"/>
            <a:ext cx="8229600" cy="3047999"/>
          </a:xfrm>
        </p:spPr>
        <p:txBody>
          <a:bodyPr>
            <a:normAutofit/>
          </a:bodyPr>
          <a:lstStyle/>
          <a:p>
            <a:r>
              <a:rPr lang="en-GB" sz="2600" dirty="0"/>
              <a:t>The location of a car park is also important so People’s Parking will highlight to customers which car parks are near to;</a:t>
            </a:r>
          </a:p>
          <a:p>
            <a:pPr>
              <a:buFont typeface="Wingdings" pitchFamily="2" charset="2"/>
              <a:buChar char="q"/>
            </a:pPr>
            <a:r>
              <a:rPr lang="en-GB" sz="2600" dirty="0"/>
              <a:t>Shopping areas either high street or within a shopping centre and, </a:t>
            </a:r>
          </a:p>
          <a:p>
            <a:pPr>
              <a:buFont typeface="Wingdings" pitchFamily="2" charset="2"/>
              <a:buChar char="q"/>
            </a:pPr>
            <a:r>
              <a:rPr lang="en-GB" sz="2600" dirty="0"/>
              <a:t>Transport interchanges e.g. bus and railway stations and airports</a:t>
            </a:r>
          </a:p>
          <a:p>
            <a:endParaRPr lang="en-GB" dirty="0"/>
          </a:p>
        </p:txBody>
      </p:sp>
      <p:pic>
        <p:nvPicPr>
          <p:cNvPr id="4" name="Picture 3" descr="PeoplesParkingIcons_0002_Shoppers.jpg"/>
          <p:cNvPicPr>
            <a:picLocks noChangeAspect="1"/>
          </p:cNvPicPr>
          <p:nvPr/>
        </p:nvPicPr>
        <p:blipFill>
          <a:blip r:embed="rId3" cstate="print"/>
          <a:stretch>
            <a:fillRect/>
          </a:stretch>
        </p:blipFill>
        <p:spPr>
          <a:xfrm>
            <a:off x="568569" y="4800600"/>
            <a:ext cx="1524000" cy="152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PeoplesParkingIcons_0003_Commuters.jpg"/>
          <p:cNvPicPr>
            <a:picLocks noChangeAspect="1"/>
          </p:cNvPicPr>
          <p:nvPr/>
        </p:nvPicPr>
        <p:blipFill>
          <a:blip r:embed="rId4" cstate="print"/>
          <a:stretch>
            <a:fillRect/>
          </a:stretch>
        </p:blipFill>
        <p:spPr>
          <a:xfrm>
            <a:off x="4894384" y="4800600"/>
            <a:ext cx="1524000" cy="152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PeoplesParkingIcons_0001_Airport Passengers.jpg"/>
          <p:cNvPicPr>
            <a:picLocks noChangeAspect="1"/>
          </p:cNvPicPr>
          <p:nvPr/>
        </p:nvPicPr>
        <p:blipFill>
          <a:blip r:embed="rId5" cstate="print"/>
          <a:stretch>
            <a:fillRect/>
          </a:stretch>
        </p:blipFill>
        <p:spPr>
          <a:xfrm>
            <a:off x="7010399" y="4800600"/>
            <a:ext cx="1524000" cy="152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A1517508-1878-4010-BEC5-840462CE286B" descr="cid:A1517508-1878-4010-BEC5-840462CE286B"/>
          <p:cNvPicPr/>
          <p:nvPr/>
        </p:nvPicPr>
        <p:blipFill>
          <a:blip r:embed="rId6" r:link="rId7" cstate="print">
            <a:extLst>
              <a:ext uri="{28A0092B-C50C-407E-A947-70E740481C1C}">
                <a14:useLocalDpi xmlns:a14="http://schemas.microsoft.com/office/drawing/2010/main" val="0"/>
              </a:ext>
            </a:extLst>
          </a:blip>
          <a:srcRect/>
          <a:stretch>
            <a:fillRect/>
          </a:stretch>
        </p:blipFill>
        <p:spPr bwMode="auto">
          <a:xfrm>
            <a:off x="2702169" y="4800600"/>
            <a:ext cx="1600200" cy="1524000"/>
          </a:xfrm>
          <a:prstGeom prst="roundRect">
            <a:avLst>
              <a:gd name="adj" fmla="val 8594"/>
            </a:avLst>
          </a:prstGeom>
          <a:solidFill>
            <a:srgbClr val="FFFFFF">
              <a:shade val="85000"/>
            </a:srgbClr>
          </a:solidFill>
          <a:ln>
            <a:noFill/>
          </a:ln>
          <a:effectLst>
            <a:reflection blurRad="6350" stA="52000" endA="300" endPos="35000" dir="5400000" sy="-100000" algn="bl" rotWithShape="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Cycle Parking</a:t>
            </a:r>
          </a:p>
        </p:txBody>
      </p:sp>
      <p:sp>
        <p:nvSpPr>
          <p:cNvPr id="3" name="Content Placeholder 2"/>
          <p:cNvSpPr>
            <a:spLocks noGrp="1"/>
          </p:cNvSpPr>
          <p:nvPr>
            <p:ph idx="1"/>
          </p:nvPr>
        </p:nvSpPr>
        <p:spPr/>
        <p:txBody>
          <a:bodyPr>
            <a:normAutofit/>
          </a:bodyPr>
          <a:lstStyle/>
          <a:p>
            <a:r>
              <a:rPr lang="en-GB" sz="2400" dirty="0"/>
              <a:t>People’s Parking is not just about motorists, many cyclists struggle to find somewhere safe and secure to park their bicycles, so car parks that provide this service can be recognised too.</a:t>
            </a:r>
          </a:p>
        </p:txBody>
      </p:sp>
      <p:pic>
        <p:nvPicPr>
          <p:cNvPr id="4" name="Picture 3" descr="PeoplesParkingIcons2_0000_Print-Parking-for-cyclists.jpg"/>
          <p:cNvPicPr>
            <a:picLocks noChangeAspect="1"/>
          </p:cNvPicPr>
          <p:nvPr/>
        </p:nvPicPr>
        <p:blipFill>
          <a:blip r:embed="rId3" cstate="print"/>
          <a:stretch>
            <a:fillRect/>
          </a:stretch>
        </p:blipFill>
        <p:spPr>
          <a:xfrm>
            <a:off x="3352800" y="3657600"/>
            <a:ext cx="2438400" cy="2438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400" dirty="0"/>
              <a:t>Booking &amp; paying</a:t>
            </a:r>
            <a:endParaRPr lang="en-GB" dirty="0"/>
          </a:p>
        </p:txBody>
      </p:sp>
      <p:sp>
        <p:nvSpPr>
          <p:cNvPr id="3" name="Content Placeholder 2"/>
          <p:cNvSpPr>
            <a:spLocks noGrp="1"/>
          </p:cNvSpPr>
          <p:nvPr>
            <p:ph idx="1"/>
          </p:nvPr>
        </p:nvSpPr>
        <p:spPr/>
        <p:txBody>
          <a:bodyPr>
            <a:normAutofit/>
          </a:bodyPr>
          <a:lstStyle/>
          <a:p>
            <a:r>
              <a:rPr lang="en-GB" sz="2400" dirty="0"/>
              <a:t>It is useful to know whether parking can be booked in advance or if you can Pay-by-phone and so People’s Parking will highlight to customers where these services are available.</a:t>
            </a:r>
          </a:p>
        </p:txBody>
      </p:sp>
      <p:pic>
        <p:nvPicPr>
          <p:cNvPr id="6" name="Picture 5" descr="PeoplesParkingIcons2_0000-Print_Payment-by-phone.jpg"/>
          <p:cNvPicPr>
            <a:picLocks noChangeAspect="1"/>
          </p:cNvPicPr>
          <p:nvPr/>
        </p:nvPicPr>
        <p:blipFill>
          <a:blip r:embed="rId3" cstate="print"/>
          <a:stretch>
            <a:fillRect/>
          </a:stretch>
        </p:blipFill>
        <p:spPr>
          <a:xfrm>
            <a:off x="5524500" y="4305300"/>
            <a:ext cx="1714500" cy="1714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PeoplesParkingIcons2_0000_-Print-Pre-book-Parking.jpg"/>
          <p:cNvPicPr>
            <a:picLocks noChangeAspect="1"/>
          </p:cNvPicPr>
          <p:nvPr/>
        </p:nvPicPr>
        <p:blipFill>
          <a:blip r:embed="rId4" cstate="print"/>
          <a:stretch>
            <a:fillRect/>
          </a:stretch>
        </p:blipFill>
        <p:spPr>
          <a:xfrm>
            <a:off x="2514600" y="4305300"/>
            <a:ext cx="1714500" cy="1714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How it works</a:t>
            </a:r>
          </a:p>
        </p:txBody>
      </p:sp>
      <p:sp>
        <p:nvSpPr>
          <p:cNvPr id="3" name="Content Placeholder 2"/>
          <p:cNvSpPr>
            <a:spLocks noGrp="1"/>
          </p:cNvSpPr>
          <p:nvPr>
            <p:ph idx="1"/>
          </p:nvPr>
        </p:nvSpPr>
        <p:spPr>
          <a:xfrm>
            <a:off x="457200" y="1666526"/>
            <a:ext cx="8229600" cy="4658074"/>
          </a:xfrm>
        </p:spPr>
        <p:txBody>
          <a:bodyPr>
            <a:normAutofit/>
          </a:bodyPr>
          <a:lstStyle/>
          <a:p>
            <a:r>
              <a:rPr lang="en-GB" sz="2600" dirty="0"/>
              <a:t>All car parks applying for People’s Parking must meet the following general criteria in order to be awarded any accreditations:</a:t>
            </a:r>
          </a:p>
          <a:p>
            <a:pPr>
              <a:buNone/>
            </a:pPr>
            <a:endParaRPr lang="en-GB" sz="2600" dirty="0"/>
          </a:p>
          <a:p>
            <a:pPr>
              <a:buFont typeface="Wingdings" pitchFamily="2" charset="2"/>
              <a:buChar char="q"/>
            </a:pPr>
            <a:r>
              <a:rPr lang="en-GB" sz="2600" dirty="0"/>
              <a:t>Safe pedestrian access</a:t>
            </a:r>
          </a:p>
          <a:p>
            <a:pPr>
              <a:buFont typeface="Wingdings" pitchFamily="2" charset="2"/>
              <a:buChar char="q"/>
            </a:pPr>
            <a:r>
              <a:rPr lang="en-GB" sz="2600" dirty="0"/>
              <a:t>Good signage </a:t>
            </a:r>
          </a:p>
          <a:p>
            <a:pPr>
              <a:buFont typeface="Wingdings" pitchFamily="2" charset="2"/>
              <a:buChar char="q"/>
            </a:pPr>
            <a:r>
              <a:rPr lang="en-GB" sz="2600" dirty="0"/>
              <a:t>Safely lit</a:t>
            </a:r>
          </a:p>
          <a:p>
            <a:pPr>
              <a:buFont typeface="Wingdings" pitchFamily="2" charset="2"/>
              <a:buChar char="q"/>
            </a:pPr>
            <a:r>
              <a:rPr lang="en-GB" sz="2600" dirty="0"/>
              <a:t>Clean </a:t>
            </a:r>
          </a:p>
          <a:p>
            <a:pPr>
              <a:buFont typeface="Wingdings" pitchFamily="2" charset="2"/>
              <a:buChar char="q"/>
            </a:pPr>
            <a:r>
              <a:rPr lang="en-GB" sz="2600" dirty="0"/>
              <a:t>Designated bays enforced</a:t>
            </a:r>
          </a:p>
          <a:p>
            <a:pPr>
              <a:buFont typeface="Wingdings" pitchFamily="2" charset="2"/>
              <a:buChar char="q"/>
            </a:pPr>
            <a:endParaRPr lang="en-GB" sz="2600" dirty="0"/>
          </a:p>
          <a:p>
            <a:endParaRPr lang="en-GB"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4968"/>
            <a:ext cx="8229600" cy="1399032"/>
          </a:xfrm>
        </p:spPr>
        <p:txBody>
          <a:bodyPr>
            <a:normAutofit/>
          </a:bodyPr>
          <a:lstStyle/>
          <a:p>
            <a:pPr algn="ctr"/>
            <a:r>
              <a:rPr lang="en-GB" dirty="0">
                <a:effectLst>
                  <a:outerShdw blurRad="38100" dist="38100" dir="2700000" algn="tl">
                    <a:srgbClr val="000000">
                      <a:alpha val="43137"/>
                    </a:srgbClr>
                  </a:outerShdw>
                </a:effectLst>
              </a:rPr>
              <a:t>Finding a car park</a:t>
            </a:r>
            <a:endParaRPr lang="en-GB" dirty="0">
              <a:effectLst>
                <a:outerShdw blurRad="38100" dist="38100" dir="2700000" algn="tl" rotWithShape="0">
                  <a:srgbClr val="000000">
                    <a:alpha val="43137"/>
                  </a:srgbClr>
                </a:outerShdw>
              </a:effectLst>
            </a:endParaRP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371600"/>
            <a:ext cx="8458200" cy="4930775"/>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727278"/>
          </a:xfrm>
        </p:spPr>
        <p:txBody>
          <a:bodyPr/>
          <a:lstStyle/>
          <a:p>
            <a:pPr algn="ctr"/>
            <a:r>
              <a:rPr lang="en-GB" dirty="0"/>
              <a:t>Searching for a car park</a:t>
            </a:r>
          </a:p>
        </p:txBody>
      </p:sp>
      <p:pic>
        <p:nvPicPr>
          <p:cNvPr id="4" name="Picture 3">
            <a:extLst>
              <a:ext uri="{FF2B5EF4-FFF2-40B4-BE49-F238E27FC236}">
                <a16:creationId xmlns="" xmlns:a16="http://schemas.microsoft.com/office/drawing/2014/main" id="{7B5639AF-926E-48ED-8DB9-F6CFABB03C37}"/>
              </a:ext>
            </a:extLst>
          </p:cNvPr>
          <p:cNvPicPr>
            <a:picLocks noChangeAspect="1"/>
          </p:cNvPicPr>
          <p:nvPr/>
        </p:nvPicPr>
        <p:blipFill rotWithShape="1">
          <a:blip r:embed="rId3">
            <a:extLst>
              <a:ext uri="{28A0092B-C50C-407E-A947-70E740481C1C}">
                <a14:useLocalDpi xmlns:a14="http://schemas.microsoft.com/office/drawing/2010/main" val="0"/>
              </a:ext>
            </a:extLst>
          </a:blip>
          <a:srcRect t="12963" r="35000" b="17407"/>
          <a:stretch/>
        </p:blipFill>
        <p:spPr>
          <a:xfrm>
            <a:off x="165370" y="1143000"/>
            <a:ext cx="8813260" cy="5310554"/>
          </a:xfrm>
          <a:prstGeom prst="rect">
            <a:avLst/>
          </a:prstGeom>
        </p:spPr>
      </p:pic>
    </p:spTree>
    <p:extLst>
      <p:ext uri="{BB962C8B-B14F-4D97-AF65-F5344CB8AC3E}">
        <p14:creationId xmlns:p14="http://schemas.microsoft.com/office/powerpoint/2010/main" val="32020191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erve">
  <a:themeElements>
    <a:clrScheme name="Custom 2">
      <a:dk1>
        <a:sysClr val="windowText" lastClr="000000"/>
      </a:dk1>
      <a:lt1>
        <a:sysClr val="window" lastClr="FFFFFF"/>
      </a:lt1>
      <a:dk2>
        <a:srgbClr val="C1C1C1"/>
      </a:dk2>
      <a:lt2>
        <a:srgbClr val="D2D2D2"/>
      </a:lt2>
      <a:accent1>
        <a:srgbClr val="7030A0"/>
      </a:accent1>
      <a:accent2>
        <a:srgbClr val="8F2ABC"/>
      </a:accent2>
      <a:accent3>
        <a:srgbClr val="9C007F"/>
      </a:accent3>
      <a:accent4>
        <a:srgbClr val="68007F"/>
      </a:accent4>
      <a:accent5>
        <a:srgbClr val="005BD3"/>
      </a:accent5>
      <a:accent6>
        <a:srgbClr val="00349E"/>
      </a:accent6>
      <a:hlink>
        <a:srgbClr val="17BBFD"/>
      </a:hlink>
      <a:folHlink>
        <a:srgbClr val="FF79C2"/>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1086</TotalTime>
  <Words>637</Words>
  <Application>Microsoft Office PowerPoint</Application>
  <PresentationFormat>On-screen Show (4:3)</PresentationFormat>
  <Paragraphs>68</Paragraphs>
  <Slides>14</Slides>
  <Notes>14</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Verve</vt:lpstr>
      <vt:lpstr>PowerPoint Presentation</vt:lpstr>
      <vt:lpstr>What is People’s Parking?</vt:lpstr>
      <vt:lpstr>Facilities</vt:lpstr>
      <vt:lpstr>Locations</vt:lpstr>
      <vt:lpstr>Cycle Parking</vt:lpstr>
      <vt:lpstr>Booking &amp; paying</vt:lpstr>
      <vt:lpstr>How it works</vt:lpstr>
      <vt:lpstr>Finding a car park</vt:lpstr>
      <vt:lpstr>Searching for a car park</vt:lpstr>
      <vt:lpstr>Benefits of People’s Parking:</vt:lpstr>
      <vt:lpstr>How to apply</vt:lpstr>
      <vt:lpstr>PowerPoint Presentation</vt:lpstr>
      <vt:lpstr>Testimonials</vt:lpstr>
      <vt:lpstr>Contact People’s Parking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Helen</dc:creator>
  <cp:lastModifiedBy>Robin Chantrill-Smith</cp:lastModifiedBy>
  <cp:revision>90</cp:revision>
  <dcterms:created xsi:type="dcterms:W3CDTF">2016-01-29T08:22:36Z</dcterms:created>
  <dcterms:modified xsi:type="dcterms:W3CDTF">2017-10-23T10:25:23Z</dcterms:modified>
</cp:coreProperties>
</file>