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2" r:id="rId3"/>
    <p:sldMasterId id="2147483681" r:id="rId4"/>
  </p:sldMasterIdLst>
  <p:notesMasterIdLst>
    <p:notesMasterId r:id="rId20"/>
  </p:notesMasterIdLst>
  <p:sldIdLst>
    <p:sldId id="257" r:id="rId5"/>
    <p:sldId id="274" r:id="rId6"/>
    <p:sldId id="275" r:id="rId7"/>
    <p:sldId id="276" r:id="rId8"/>
    <p:sldId id="269" r:id="rId9"/>
    <p:sldId id="270" r:id="rId10"/>
    <p:sldId id="271" r:id="rId11"/>
    <p:sldId id="262" r:id="rId12"/>
    <p:sldId id="278" r:id="rId13"/>
    <p:sldId id="279" r:id="rId14"/>
    <p:sldId id="280" r:id="rId15"/>
    <p:sldId id="283" r:id="rId16"/>
    <p:sldId id="284" r:id="rId17"/>
    <p:sldId id="281" r:id="rId18"/>
    <p:sldId id="282" r:id="rId19"/>
  </p:sldIdLst>
  <p:sldSz cx="12192000" cy="6858000"/>
  <p:notesSz cx="6858000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71" userDrawn="1">
          <p15:clr>
            <a:srgbClr val="A4A3A4"/>
          </p15:clr>
        </p15:guide>
        <p15:guide id="2" pos="2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B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8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120"/>
      </p:cViewPr>
      <p:guideLst>
        <p:guide orient="horz" pos="3271"/>
        <p:guide pos="2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F272E-37AB-4A06-B31B-52EF446E29B9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51219"/>
            <a:ext cx="548640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377318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56C31-4B63-4699-8D5C-1C21E962C0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608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56C31-4B63-4699-8D5C-1C21E962C07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02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56C31-4B63-4699-8D5C-1C21E962C07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46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56C31-4B63-4699-8D5C-1C21E962C07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219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56C31-4B63-4699-8D5C-1C21E962C07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214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56C31-4B63-4699-8D5C-1C21E962C07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444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56C31-4B63-4699-8D5C-1C21E962C07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66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C32B-9DC8-40A1-B86D-AA1963CC44DE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5EA8-B3BC-4291-82CC-7E20FA1197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624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C32B-9DC8-40A1-B86D-AA1963CC44DE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5EA8-B3BC-4291-82CC-7E20FA1197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161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C32B-9DC8-40A1-B86D-AA1963CC44DE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5EA8-B3BC-4291-82CC-7E20FA1197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080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ption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716103"/>
            <a:ext cx="12192000" cy="114936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4573156"/>
            <a:ext cx="12192000" cy="114936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3429000"/>
            <a:ext cx="12192000" cy="11493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93228" y="3429000"/>
            <a:ext cx="6098771" cy="3436464"/>
          </a:xfrm>
          <a:prstGeom prst="rect">
            <a:avLst/>
          </a:prstGeom>
          <a:noFill/>
          <a:ln>
            <a:noFill/>
          </a:ln>
        </p:spPr>
        <p:txBody>
          <a:bodyPr vert="horz" anchor="ctr" anchorCtr="1"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to insert your image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77288" y="1518162"/>
            <a:ext cx="11676413" cy="1325183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7288" y="2843345"/>
            <a:ext cx="11676413" cy="54114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61" y="6348691"/>
            <a:ext cx="1341120" cy="2804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88" y="5799526"/>
            <a:ext cx="545837" cy="79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233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77" y="365125"/>
            <a:ext cx="11497901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77" y="1825625"/>
            <a:ext cx="1149790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69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77" y="1825625"/>
            <a:ext cx="568482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60678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4977" y="365125"/>
            <a:ext cx="11497901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59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78" y="1681163"/>
            <a:ext cx="566259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978" y="2505075"/>
            <a:ext cx="566259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067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66067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4977" y="365126"/>
            <a:ext cx="11497901" cy="12373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94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34977" y="365125"/>
            <a:ext cx="11497901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61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97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268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6930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C32B-9DC8-40A1-B86D-AA1963CC44DE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5EA8-B3BC-4291-82CC-7E20FA1197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288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ption 2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197244" y="0"/>
            <a:ext cx="994755" cy="2286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1197244" y="2286000"/>
            <a:ext cx="994755" cy="228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1197244" y="4572000"/>
            <a:ext cx="994755" cy="2286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89" y="5932667"/>
            <a:ext cx="545836" cy="659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2" y="6346119"/>
            <a:ext cx="1347216" cy="2834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77290" y="1518162"/>
            <a:ext cx="5724500" cy="1325183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7290" y="2843345"/>
            <a:ext cx="5724500" cy="54114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93229" y="0"/>
            <a:ext cx="5104016" cy="6865464"/>
          </a:xfrm>
          <a:prstGeom prst="rect">
            <a:avLst/>
          </a:prstGeom>
          <a:noFill/>
          <a:ln>
            <a:noFill/>
          </a:ln>
        </p:spPr>
        <p:txBody>
          <a:bodyPr vert="horz" anchor="ctr" anchorCtr="1"/>
          <a:lstStyle>
            <a:lvl1pPr marL="0" indent="0"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to insert your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21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77" y="365125"/>
            <a:ext cx="11497901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77" y="1825625"/>
            <a:ext cx="1149790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55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77" y="1825625"/>
            <a:ext cx="568482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60678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4977" y="365125"/>
            <a:ext cx="11497901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57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78" y="1681163"/>
            <a:ext cx="566259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978" y="2505075"/>
            <a:ext cx="566259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067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66067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4977" y="365126"/>
            <a:ext cx="11497901" cy="12373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55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34977" y="365125"/>
            <a:ext cx="11497901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36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285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424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271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ption 2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197244" y="0"/>
            <a:ext cx="994755" cy="2286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1197244" y="2286000"/>
            <a:ext cx="994755" cy="228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1197244" y="4572000"/>
            <a:ext cx="994755" cy="2286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89" y="5932667"/>
            <a:ext cx="545836" cy="659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2" y="6346119"/>
            <a:ext cx="1347216" cy="2834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77290" y="1518162"/>
            <a:ext cx="5724500" cy="1325183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7290" y="2843345"/>
            <a:ext cx="5724500" cy="54114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93229" y="0"/>
            <a:ext cx="5104016" cy="6865464"/>
          </a:xfrm>
          <a:prstGeom prst="rect">
            <a:avLst/>
          </a:prstGeom>
          <a:noFill/>
          <a:ln>
            <a:noFill/>
          </a:ln>
        </p:spPr>
        <p:txBody>
          <a:bodyPr vert="horz" anchor="ctr" anchorCtr="1"/>
          <a:lstStyle>
            <a:lvl1pPr marL="0" indent="0"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to insert your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546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716103"/>
            <a:ext cx="12192000" cy="114936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4573156"/>
            <a:ext cx="12192000" cy="11493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3429000"/>
            <a:ext cx="12192000" cy="114936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93228" y="3429000"/>
            <a:ext cx="6098771" cy="3436464"/>
          </a:xfrm>
          <a:prstGeom prst="rect">
            <a:avLst/>
          </a:prstGeom>
          <a:noFill/>
          <a:ln>
            <a:noFill/>
          </a:ln>
        </p:spPr>
        <p:txBody>
          <a:bodyPr vert="horz" anchor="ctr" anchorCtr="1"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to insert your image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77288" y="1518162"/>
            <a:ext cx="11676413" cy="1325183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7288" y="2843345"/>
            <a:ext cx="11676413" cy="54114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61" y="6348691"/>
            <a:ext cx="1341120" cy="2804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88" y="5799526"/>
            <a:ext cx="545837" cy="79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594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5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C32B-9DC8-40A1-B86D-AA1963CC44DE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5EA8-B3BC-4291-82CC-7E20FA1197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3111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2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197244" y="0"/>
            <a:ext cx="994755" cy="2286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1197244" y="2286000"/>
            <a:ext cx="994755" cy="228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1197244" y="4572000"/>
            <a:ext cx="994755" cy="2286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89" y="5932667"/>
            <a:ext cx="545836" cy="659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2" y="6346119"/>
            <a:ext cx="1347216" cy="2834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77290" y="1518162"/>
            <a:ext cx="5724500" cy="1325183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7290" y="2843345"/>
            <a:ext cx="5724500" cy="54114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93229" y="0"/>
            <a:ext cx="5104016" cy="6865464"/>
          </a:xfrm>
          <a:prstGeom prst="rect">
            <a:avLst/>
          </a:prstGeom>
          <a:noFill/>
          <a:ln>
            <a:noFill/>
          </a:ln>
        </p:spPr>
        <p:txBody>
          <a:bodyPr vert="horz" anchor="ctr" anchorCtr="1"/>
          <a:lstStyle>
            <a:lvl1pPr marL="0" indent="0"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to insert your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786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3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138160" y="0"/>
            <a:ext cx="4053840" cy="2286000"/>
          </a:xfrm>
          <a:prstGeom prst="rect">
            <a:avLst/>
          </a:prstGeom>
          <a:solidFill>
            <a:srgbClr val="75B100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138160" y="2286000"/>
            <a:ext cx="4053840" cy="2286000"/>
          </a:xfrm>
          <a:prstGeom prst="rect">
            <a:avLst/>
          </a:prstGeom>
          <a:solidFill>
            <a:srgbClr val="00574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138160" y="4572000"/>
            <a:ext cx="4053840" cy="2286000"/>
          </a:xfrm>
          <a:prstGeom prst="rect">
            <a:avLst/>
          </a:prstGeom>
          <a:solidFill>
            <a:srgbClr val="4343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77289" y="1518162"/>
            <a:ext cx="7603176" cy="1325183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7289" y="2843345"/>
            <a:ext cx="7603176" cy="541144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89" y="5932667"/>
            <a:ext cx="545836" cy="659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2" y="6346119"/>
            <a:ext cx="1347216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815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0" y="2944252"/>
            <a:ext cx="12192000" cy="969496"/>
          </a:xfrm>
          <a:prstGeom prst="rect">
            <a:avLst/>
          </a:prstGeom>
          <a:noFill/>
        </p:spPr>
        <p:txBody>
          <a:bodyPr wrap="square" bIns="0" rtlCol="0" anchor="b" anchorCtr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b="1" i="0" u="none" strike="noStrike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Thank you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89" y="5932667"/>
            <a:ext cx="545836" cy="659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2" y="6346119"/>
            <a:ext cx="1347216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21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ption Defau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61" y="6348691"/>
            <a:ext cx="1341120" cy="2804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88" y="5799526"/>
            <a:ext cx="545837" cy="7923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49706"/>
            <a:ext cx="1245854" cy="84363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0" y="2944252"/>
            <a:ext cx="12192000" cy="969496"/>
          </a:xfrm>
          <a:prstGeom prst="rect">
            <a:avLst/>
          </a:prstGeom>
          <a:noFill/>
        </p:spPr>
        <p:txBody>
          <a:bodyPr wrap="square" bIns="0" rtlCol="0" anchor="b" anchorCtr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b="1" i="0" u="none" strike="noStrike" kern="1200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680393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C32B-9DC8-40A1-B86D-AA1963CC44DE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5EA8-B3BC-4291-82CC-7E20FA1197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186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C32B-9DC8-40A1-B86D-AA1963CC44DE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5EA8-B3BC-4291-82CC-7E20FA1197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80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C32B-9DC8-40A1-B86D-AA1963CC44DE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5EA8-B3BC-4291-82CC-7E20FA1197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3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C32B-9DC8-40A1-B86D-AA1963CC44DE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5EA8-B3BC-4291-82CC-7E20FA1197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72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C32B-9DC8-40A1-B86D-AA1963CC44DE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5EA8-B3BC-4291-82CC-7E20FA1197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14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C32B-9DC8-40A1-B86D-AA1963CC44DE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5EA8-B3BC-4291-82CC-7E20FA1197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6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6C32B-9DC8-40A1-B86D-AA1963CC44DE}" type="datetimeFigureOut">
              <a:rPr lang="en-GB" smtClean="0"/>
              <a:t>25/04/2019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E5EA8-B3BC-4291-82CC-7E20FA1197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24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891" y="6376869"/>
            <a:ext cx="2588876" cy="2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1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891" y="6376869"/>
            <a:ext cx="2588876" cy="2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9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49706"/>
            <a:ext cx="1245854" cy="8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5.emf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2.png"/><Relationship Id="rId5" Type="http://schemas.openxmlformats.org/officeDocument/2006/relationships/image" Target="../media/image16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7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5" Type="http://schemas.openxmlformats.org/officeDocument/2006/relationships/image" Target="../media/image35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Local Authorities and Devolved Powers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Bethan Beasley   bethan.beasley@dvla.gsi.gov.uk</a:t>
            </a:r>
          </a:p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4379"/>
          <a:stretch/>
        </p:blipFill>
        <p:spPr/>
      </p:pic>
    </p:spTree>
    <p:extLst>
      <p:ext uri="{BB962C8B-B14F-4D97-AF65-F5344CB8AC3E}">
        <p14:creationId xmlns:p14="http://schemas.microsoft.com/office/powerpoint/2010/main" val="77429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77" y="365125"/>
            <a:ext cx="4122723" cy="803275"/>
          </a:xfrm>
        </p:spPr>
        <p:txBody>
          <a:bodyPr/>
          <a:lstStyle/>
          <a:p>
            <a:r>
              <a:rPr lang="en-US" b="1" dirty="0" smtClean="0"/>
              <a:t>How it works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77" y="1642750"/>
            <a:ext cx="11497901" cy="4351338"/>
          </a:xfrm>
        </p:spPr>
        <p:txBody>
          <a:bodyPr/>
          <a:lstStyle/>
          <a:p>
            <a:r>
              <a:rPr lang="en-US" dirty="0" smtClean="0"/>
              <a:t>  If required, we can send you the unlicensed database for ANPR use</a:t>
            </a:r>
          </a:p>
          <a:p>
            <a:pPr>
              <a:buNone/>
            </a:pPr>
            <a:r>
              <a:rPr lang="en-US" dirty="0" smtClean="0"/>
              <a:t>      although you can use gov.uk (up to date) or WEE</a:t>
            </a:r>
          </a:p>
          <a:p>
            <a:r>
              <a:rPr lang="en-US" dirty="0" smtClean="0"/>
              <a:t>  Untaxed vehicle identified</a:t>
            </a:r>
          </a:p>
          <a:p>
            <a:r>
              <a:rPr lang="en-US" dirty="0" smtClean="0"/>
              <a:t>  Dedicated DVLA phone line during office hours will give you </a:t>
            </a:r>
            <a:r>
              <a:rPr lang="en-US" dirty="0" err="1" smtClean="0"/>
              <a:t>authorisation</a:t>
            </a:r>
            <a:r>
              <a:rPr lang="en-US" dirty="0" smtClean="0"/>
              <a:t> to enforce, plus any support you may need</a:t>
            </a:r>
          </a:p>
          <a:p>
            <a:r>
              <a:rPr lang="en-US" dirty="0" smtClean="0"/>
              <a:t>  Clamp, remove or sticker</a:t>
            </a:r>
          </a:p>
          <a:p>
            <a:r>
              <a:rPr lang="en-US" dirty="0" smtClean="0"/>
              <a:t>  Enforcement Office completes offence report (CLE2/6) which is sent to DVLA (prosecution is then used to pursue cases in Magistrate’s court)</a:t>
            </a:r>
          </a:p>
          <a:p>
            <a:r>
              <a:rPr lang="en-US" dirty="0" smtClean="0"/>
              <a:t>When impounded, vehicle is valued by local authority contractor.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 algn="just" defTabSz="457200">
              <a:spcBef>
                <a:spcPct val="20000"/>
              </a:spcBef>
              <a:defRPr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089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it works (continued)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4977" y="1690688"/>
            <a:ext cx="10515600" cy="435133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defTabSz="457200">
              <a:spcBef>
                <a:spcPct val="20000"/>
              </a:spcBef>
              <a:defRPr/>
            </a:pPr>
            <a:endParaRPr lang="en-US" dirty="0" smtClean="0"/>
          </a:p>
          <a:p>
            <a:pPr marL="457200" indent="-457200" algn="just" defTabSz="457200">
              <a:spcBef>
                <a:spcPct val="20000"/>
              </a:spcBef>
              <a:defRPr/>
            </a:pPr>
            <a:endParaRPr lang="en-US" dirty="0" smtClean="0"/>
          </a:p>
          <a:p>
            <a:pPr marL="457200" indent="-457200" algn="just" defTabSz="457200">
              <a:spcBef>
                <a:spcPct val="20000"/>
              </a:spcBef>
              <a:defRPr/>
            </a:pPr>
            <a:r>
              <a:rPr lang="en-US" sz="11200" dirty="0" smtClean="0"/>
              <a:t>DVLA sent daily list of all impounded vehicles</a:t>
            </a:r>
          </a:p>
          <a:p>
            <a:pPr marL="457200" indent="-457200" algn="just" defTabSz="457200">
              <a:spcBef>
                <a:spcPct val="20000"/>
              </a:spcBef>
              <a:defRPr/>
            </a:pPr>
            <a:r>
              <a:rPr lang="en-US" sz="11200" dirty="0" smtClean="0"/>
              <a:t>DVLA issues letter to registered keeper informing them of where the vehicle is being held and when it will be disposed of if not claimed.</a:t>
            </a:r>
          </a:p>
          <a:p>
            <a:pPr algn="just"/>
            <a:r>
              <a:rPr lang="en-US" sz="11200" dirty="0" smtClean="0"/>
              <a:t>   If not claimed within specified period </a:t>
            </a:r>
            <a:r>
              <a:rPr lang="en-US" sz="11200" i="1" dirty="0" smtClean="0"/>
              <a:t>(7 days for vehicles under</a:t>
            </a:r>
          </a:p>
          <a:p>
            <a:pPr algn="just">
              <a:buFont typeface="Arial"/>
              <a:buNone/>
            </a:pPr>
            <a:r>
              <a:rPr lang="en-US" sz="11200" i="1" dirty="0" smtClean="0"/>
              <a:t>	 £1,000, 14 days for vehicles over £1,000)</a:t>
            </a:r>
            <a:r>
              <a:rPr lang="en-US" sz="11200" dirty="0" smtClean="0"/>
              <a:t> DVLA </a:t>
            </a:r>
            <a:r>
              <a:rPr lang="en-US" sz="11200" dirty="0" err="1" smtClean="0"/>
              <a:t>authorises</a:t>
            </a:r>
            <a:r>
              <a:rPr lang="en-US" sz="11200" dirty="0" smtClean="0"/>
              <a:t> contractor to dispose of vehicle</a:t>
            </a:r>
          </a:p>
          <a:p>
            <a:pPr algn="just"/>
            <a:r>
              <a:rPr lang="en-US" sz="11200" dirty="0" smtClean="0"/>
              <a:t>Local Authority/Contractor to decide on method of disposal</a:t>
            </a:r>
          </a:p>
          <a:p>
            <a:pPr algn="just"/>
            <a:r>
              <a:rPr lang="en-US" sz="11200" dirty="0" smtClean="0"/>
              <a:t>All fees and income from disposal retained by Local Authority</a:t>
            </a:r>
          </a:p>
          <a:p>
            <a:pPr algn="just"/>
            <a:r>
              <a:rPr lang="en-US" sz="11200" dirty="0" smtClean="0"/>
              <a:t>No cost to Local Authority</a:t>
            </a:r>
          </a:p>
          <a:p>
            <a:pPr>
              <a:buFont typeface="Arial"/>
              <a:buNone/>
            </a:pPr>
            <a:endParaRPr lang="en-US" dirty="0" smtClean="0"/>
          </a:p>
          <a:p>
            <a:pPr>
              <a:buFont typeface="Arial"/>
              <a:buNone/>
            </a:pPr>
            <a:r>
              <a:rPr lang="en-US" dirty="0" smtClean="0"/>
              <a:t>	</a:t>
            </a:r>
          </a:p>
          <a:p>
            <a:pPr>
              <a:buFont typeface="Arial"/>
              <a:buNone/>
            </a:pPr>
            <a:endParaRPr lang="en-US" dirty="0" smtClean="0"/>
          </a:p>
          <a:p>
            <a:pPr>
              <a:buFont typeface="Arial"/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4977" y="365125"/>
            <a:ext cx="11497901" cy="752475"/>
          </a:xfrm>
        </p:spPr>
        <p:txBody>
          <a:bodyPr/>
          <a:lstStyle/>
          <a:p>
            <a:r>
              <a:rPr lang="en-GB" b="1" dirty="0" smtClean="0"/>
              <a:t>Devolved Power Partners at work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699" t="14373" r="36398" b="24552"/>
          <a:stretch/>
        </p:blipFill>
        <p:spPr>
          <a:xfrm>
            <a:off x="474707" y="2138357"/>
            <a:ext cx="3446421" cy="4243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614" y="1604355"/>
            <a:ext cx="3561900" cy="47648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0"/>
            <a:ext cx="1117600" cy="111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8167" y="1604355"/>
            <a:ext cx="3054841" cy="41913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5635" y="1221969"/>
            <a:ext cx="41646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Some of our partners who have already accepted Devolved powers have begun using social media to document the impact it is having… 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5963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4977" y="365125"/>
            <a:ext cx="11497901" cy="752475"/>
          </a:xfrm>
        </p:spPr>
        <p:txBody>
          <a:bodyPr/>
          <a:lstStyle/>
          <a:p>
            <a:r>
              <a:rPr lang="en-GB" b="1" dirty="0" smtClean="0"/>
              <a:t>Devolved Power Partners at work</a:t>
            </a:r>
            <a:endParaRPr lang="en-GB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0"/>
            <a:ext cx="1117600" cy="1117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93" y="1219200"/>
            <a:ext cx="2920063" cy="49133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5376" t="7491" r="36237" b="19259"/>
          <a:stretch/>
        </p:blipFill>
        <p:spPr>
          <a:xfrm>
            <a:off x="7902268" y="1219200"/>
            <a:ext cx="3517405" cy="510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32631" t="13236" r="33509" b="8323"/>
          <a:stretch/>
        </p:blipFill>
        <p:spPr>
          <a:xfrm>
            <a:off x="3715512" y="1219200"/>
            <a:ext cx="4127399" cy="537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5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77" y="365125"/>
            <a:ext cx="3284523" cy="727075"/>
          </a:xfrm>
        </p:spPr>
        <p:txBody>
          <a:bodyPr/>
          <a:lstStyle/>
          <a:p>
            <a:r>
              <a:rPr lang="en-GB" b="1" dirty="0" smtClean="0"/>
              <a:t>Next Steps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855404" y="3249136"/>
            <a:ext cx="3245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Letter of Agreement issued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77453" y="1266261"/>
            <a:ext cx="1837943" cy="1982875"/>
            <a:chOff x="5187453" y="1092200"/>
            <a:chExt cx="4357093" cy="47006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7453" y="1105507"/>
              <a:ext cx="4357093" cy="468736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560"/>
            <a:stretch/>
          </p:blipFill>
          <p:spPr>
            <a:xfrm>
              <a:off x="5187453" y="1092200"/>
              <a:ext cx="629147" cy="4687368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022289" y="5806182"/>
            <a:ext cx="26694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Training dates agreed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81" y="3962779"/>
            <a:ext cx="2443064" cy="18434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98047" y="3243523"/>
            <a:ext cx="29616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stationery provided free of charge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161410" y="706036"/>
            <a:ext cx="1834068" cy="2543100"/>
            <a:chOff x="5161410" y="706036"/>
            <a:chExt cx="1834068" cy="25431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996" y="1008458"/>
              <a:ext cx="1606896" cy="153279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142"/>
            <a:stretch/>
          </p:blipFill>
          <p:spPr>
            <a:xfrm rot="433065">
              <a:off x="6707310" y="706036"/>
              <a:ext cx="280473" cy="217735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602"/>
            <a:stretch/>
          </p:blipFill>
          <p:spPr>
            <a:xfrm>
              <a:off x="5161410" y="1923313"/>
              <a:ext cx="1834068" cy="1325823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5075605" y="5806182"/>
            <a:ext cx="20056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Agree start date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937" y="4196431"/>
            <a:ext cx="1352355" cy="160975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457287" y="3279220"/>
            <a:ext cx="3525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DVLA staff support if required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180" y="1287919"/>
            <a:ext cx="2425700" cy="19556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841" y="1127808"/>
            <a:ext cx="1317811" cy="121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2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71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843213"/>
            <a:ext cx="5724525" cy="541337"/>
          </a:xfrm>
          <a:prstGeom prst="rect">
            <a:avLst/>
          </a:prstGeom>
        </p:spPr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2" r="25222"/>
          <a:stretch>
            <a:fillRect/>
          </a:stretch>
        </p:blipFill>
        <p:spPr>
          <a:xfrm>
            <a:off x="7088188" y="0"/>
            <a:ext cx="5103812" cy="686593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482139" y="2441864"/>
            <a:ext cx="5724525" cy="3884121"/>
          </a:xfrm>
          <a:prstGeom prst="rect">
            <a:avLst/>
          </a:prstGeom>
        </p:spPr>
        <p:txBody>
          <a:bodyPr/>
          <a:lstStyle/>
          <a:p>
            <a:r>
              <a:rPr lang="en-US" sz="2800" b="0" dirty="0" smtClean="0"/>
              <a:t>The DVLA is an executive agency of the Department for Transport.</a:t>
            </a:r>
            <a:br>
              <a:rPr lang="en-US" sz="2800" b="0" dirty="0" smtClean="0"/>
            </a:br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2800" b="0" dirty="0" smtClean="0"/>
              <a:t>It is responsible for maintaining over 48 million driver records and almost 40 million vehicle records.</a:t>
            </a:r>
            <a:br>
              <a:rPr lang="en-US" sz="2800" b="0" dirty="0" smtClean="0"/>
            </a:br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2800" b="0" dirty="0" smtClean="0"/>
              <a:t>It collects around £6 billion a year in Vehicle Excise Duty (VED).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02" y="417168"/>
            <a:ext cx="2482562" cy="1681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3" y="417168"/>
            <a:ext cx="2571317" cy="168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77" y="365125"/>
            <a:ext cx="3652823" cy="753669"/>
          </a:xfrm>
        </p:spPr>
        <p:txBody>
          <a:bodyPr/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77" y="1447706"/>
            <a:ext cx="2743976" cy="1470062"/>
          </a:xfrm>
        </p:spPr>
        <p:txBody>
          <a:bodyPr/>
          <a:lstStyle/>
          <a:p>
            <a:pPr marL="0" indent="0" algn="r">
              <a:buNone/>
            </a:pPr>
            <a:r>
              <a:rPr lang="en-US" sz="2000" dirty="0" smtClean="0"/>
              <a:t>VED evasion has risen</a:t>
            </a:r>
            <a:r>
              <a:rPr lang="en-GB" sz="2000" dirty="0" smtClean="0"/>
              <a:t> from </a:t>
            </a:r>
            <a:r>
              <a:rPr lang="en-GB" sz="2000" b="1" dirty="0" smtClean="0">
                <a:solidFill>
                  <a:schemeClr val="accent2"/>
                </a:solidFill>
              </a:rPr>
              <a:t>0.6% </a:t>
            </a:r>
            <a:r>
              <a:rPr lang="en-GB" sz="2000" dirty="0" smtClean="0"/>
              <a:t>to </a:t>
            </a:r>
            <a:r>
              <a:rPr lang="en-GB" sz="2000" b="1" dirty="0" smtClean="0">
                <a:solidFill>
                  <a:schemeClr val="accent2"/>
                </a:solidFill>
              </a:rPr>
              <a:t>1.8% </a:t>
            </a:r>
            <a:r>
              <a:rPr lang="en-GB" sz="2000" dirty="0" smtClean="0"/>
              <a:t>over a six year period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094553" y="1419562"/>
            <a:ext cx="1698709" cy="1410360"/>
            <a:chOff x="3044708" y="2068096"/>
            <a:chExt cx="4584153" cy="380601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708" y="2068096"/>
              <a:ext cx="4573042" cy="377276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2" b="21513"/>
            <a:stretch/>
          </p:blipFill>
          <p:spPr>
            <a:xfrm>
              <a:off x="3435955" y="2068096"/>
              <a:ext cx="4192906" cy="296110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6" t="91746" b="-780"/>
            <a:stretch/>
          </p:blipFill>
          <p:spPr>
            <a:xfrm>
              <a:off x="3128906" y="5533286"/>
              <a:ext cx="4497733" cy="340822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6156763" y="1405267"/>
            <a:ext cx="28016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1.8% equates to </a:t>
            </a:r>
            <a:r>
              <a:rPr lang="en-GB" sz="2000" b="1" dirty="0">
                <a:solidFill>
                  <a:srgbClr val="00573F"/>
                </a:solidFill>
              </a:rPr>
              <a:t>a potential loss </a:t>
            </a:r>
            <a:r>
              <a:rPr lang="en-GB" sz="2000" dirty="0"/>
              <a:t>of </a:t>
            </a:r>
            <a:r>
              <a:rPr lang="en-GB" sz="2000" b="1" dirty="0">
                <a:solidFill>
                  <a:schemeClr val="accent2"/>
                </a:solidFill>
              </a:rPr>
              <a:t>£107million </a:t>
            </a:r>
            <a:r>
              <a:rPr lang="en-GB" sz="2000" dirty="0"/>
              <a:t>to the Exchequer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428286" y="1383230"/>
            <a:ext cx="1513652" cy="1367511"/>
            <a:chOff x="9187131" y="3415948"/>
            <a:chExt cx="1513652" cy="136751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72393">
              <a:off x="9065722" y="3563560"/>
              <a:ext cx="530687" cy="28696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270024">
              <a:off x="9563319" y="3537810"/>
              <a:ext cx="530687" cy="28696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88601">
              <a:off x="9699721" y="3647755"/>
              <a:ext cx="530687" cy="28696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19930">
              <a:off x="9406522" y="3648284"/>
              <a:ext cx="530687" cy="28696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34856">
              <a:off x="9185278" y="3617347"/>
              <a:ext cx="530687" cy="28696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75"/>
            <a:stretch/>
          </p:blipFill>
          <p:spPr>
            <a:xfrm>
              <a:off x="9187131" y="3809134"/>
              <a:ext cx="983449" cy="9743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266"/>
            <a:stretch/>
          </p:blipFill>
          <p:spPr>
            <a:xfrm rot="3655075" flipH="1">
              <a:off x="10032166" y="4090857"/>
              <a:ext cx="983448" cy="353786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1060936" y="3644488"/>
            <a:ext cx="25742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New national </a:t>
            </a:r>
            <a:r>
              <a:rPr lang="en-GB" sz="2000" dirty="0" smtClean="0"/>
              <a:t>wheel-clamping </a:t>
            </a:r>
            <a:r>
              <a:rPr lang="en-GB" sz="2000" dirty="0"/>
              <a:t>contract </a:t>
            </a:r>
            <a:r>
              <a:rPr lang="en-GB" sz="2000" dirty="0" smtClean="0"/>
              <a:t>began </a:t>
            </a:r>
            <a:r>
              <a:rPr lang="en-GB" sz="2000" dirty="0"/>
              <a:t>in February 2019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063799" y="4145037"/>
            <a:ext cx="1725346" cy="1645779"/>
            <a:chOff x="6805782" y="1405267"/>
            <a:chExt cx="5233592" cy="499223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5782" y="1405267"/>
              <a:ext cx="5233592" cy="4992237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 rot="482192">
              <a:off x="8762443" y="3217160"/>
              <a:ext cx="2752477" cy="814581"/>
            </a:xfrm>
            <a:prstGeom prst="rect">
              <a:avLst/>
            </a:prstGeom>
            <a:solidFill>
              <a:srgbClr val="CDE4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ed Rectangle 23"/>
            <p:cNvSpPr/>
            <p:nvPr/>
          </p:nvSpPr>
          <p:spPr>
            <a:xfrm rot="465152">
              <a:off x="9110264" y="2873551"/>
              <a:ext cx="2225719" cy="1153892"/>
            </a:xfrm>
            <a:prstGeom prst="roundRect">
              <a:avLst>
                <a:gd name="adj" fmla="val 3407"/>
              </a:avLst>
            </a:prstGeom>
            <a:noFill/>
            <a:ln w="57150">
              <a:solidFill>
                <a:srgbClr val="5456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7592">
              <a:off x="9217664" y="3107892"/>
              <a:ext cx="1942490" cy="861104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6101362" y="4183097"/>
            <a:ext cx="51254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573F"/>
                </a:solidFill>
              </a:rPr>
              <a:t>But DVLA also needs</a:t>
            </a:r>
          </a:p>
          <a:p>
            <a:pPr algn="ctr"/>
            <a:r>
              <a:rPr lang="en-GB" sz="3200" b="1" dirty="0" smtClean="0">
                <a:solidFill>
                  <a:srgbClr val="00573F"/>
                </a:solidFill>
              </a:rPr>
              <a:t>help from </a:t>
            </a:r>
            <a:r>
              <a:rPr lang="en-GB" sz="3200" b="1" dirty="0" smtClean="0">
                <a:solidFill>
                  <a:schemeClr val="accent2"/>
                </a:solidFill>
              </a:rPr>
              <a:t>Local </a:t>
            </a:r>
            <a:r>
              <a:rPr lang="en-GB" sz="3200" b="1" dirty="0">
                <a:solidFill>
                  <a:schemeClr val="accent2"/>
                </a:solidFill>
              </a:rPr>
              <a:t>Authorities</a:t>
            </a:r>
            <a:r>
              <a:rPr lang="en-GB" sz="3200" b="1" dirty="0" smtClean="0">
                <a:solidFill>
                  <a:srgbClr val="00573F"/>
                </a:solidFill>
              </a:rPr>
              <a:t> and </a:t>
            </a:r>
            <a:r>
              <a:rPr lang="en-GB" sz="3200" b="1" dirty="0" smtClean="0">
                <a:solidFill>
                  <a:schemeClr val="accent2"/>
                </a:solidFill>
              </a:rPr>
              <a:t>Police </a:t>
            </a:r>
            <a:r>
              <a:rPr lang="en-GB" sz="3200" b="1" dirty="0">
                <a:solidFill>
                  <a:schemeClr val="accent2"/>
                </a:solidFill>
              </a:rPr>
              <a:t>Forces</a:t>
            </a:r>
          </a:p>
        </p:txBody>
      </p:sp>
    </p:spTree>
    <p:extLst>
      <p:ext uri="{BB962C8B-B14F-4D97-AF65-F5344CB8AC3E}">
        <p14:creationId xmlns:p14="http://schemas.microsoft.com/office/powerpoint/2010/main" val="143310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9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702" y="350358"/>
            <a:ext cx="11514123" cy="1325563"/>
          </a:xfrm>
        </p:spPr>
        <p:txBody>
          <a:bodyPr/>
          <a:lstStyle/>
          <a:p>
            <a:r>
              <a:rPr lang="en-US" b="1" dirty="0" smtClean="0"/>
              <a:t>Current Devolved Power Partners</a:t>
            </a:r>
            <a:endParaRPr lang="en-US" b="1" dirty="0"/>
          </a:p>
        </p:txBody>
      </p:sp>
      <p:sp>
        <p:nvSpPr>
          <p:cNvPr id="125" name="Rectangle 124"/>
          <p:cNvSpPr/>
          <p:nvPr/>
        </p:nvSpPr>
        <p:spPr>
          <a:xfrm>
            <a:off x="5322158" y="5682732"/>
            <a:ext cx="20954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30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Police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Forces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8534197" y="5682732"/>
            <a:ext cx="35816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 35,000 vehicles were enforced in the last 12 months by Devolved Power Partners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75" y="2472973"/>
            <a:ext cx="612378" cy="612378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53" y="2472973"/>
            <a:ext cx="612378" cy="612378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31" y="2474953"/>
            <a:ext cx="612378" cy="612378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09" y="2471788"/>
            <a:ext cx="612378" cy="612378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87" y="2472973"/>
            <a:ext cx="612378" cy="612378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75" y="3087331"/>
            <a:ext cx="612378" cy="612378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53" y="3087331"/>
            <a:ext cx="612378" cy="612378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31" y="3089311"/>
            <a:ext cx="612378" cy="612378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09" y="3086146"/>
            <a:ext cx="612378" cy="612378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87" y="3087331"/>
            <a:ext cx="612378" cy="612378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75" y="3702874"/>
            <a:ext cx="612378" cy="612378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53" y="3702874"/>
            <a:ext cx="612378" cy="612378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31" y="3704854"/>
            <a:ext cx="612378" cy="612378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09" y="3701689"/>
            <a:ext cx="612378" cy="612378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87" y="3702874"/>
            <a:ext cx="612378" cy="612378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75" y="4318417"/>
            <a:ext cx="612378" cy="612378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53" y="4318417"/>
            <a:ext cx="612378" cy="612378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31" y="4320397"/>
            <a:ext cx="612378" cy="612378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09" y="4317232"/>
            <a:ext cx="612378" cy="612378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87" y="4318417"/>
            <a:ext cx="612378" cy="612378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75" y="1862575"/>
            <a:ext cx="612378" cy="612378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53" y="1862575"/>
            <a:ext cx="612378" cy="612378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31" y="1864555"/>
            <a:ext cx="612378" cy="612378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09" y="1861390"/>
            <a:ext cx="612378" cy="612378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87" y="1862575"/>
            <a:ext cx="612378" cy="612378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75" y="4933960"/>
            <a:ext cx="612378" cy="612378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53" y="4933960"/>
            <a:ext cx="612378" cy="612378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31" y="4935940"/>
            <a:ext cx="612378" cy="612378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09" y="4932775"/>
            <a:ext cx="612378" cy="612378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87" y="4933960"/>
            <a:ext cx="612378" cy="612378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465" y="4937125"/>
            <a:ext cx="612378" cy="612378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843" y="4937125"/>
            <a:ext cx="612378" cy="612378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31" y="1231005"/>
            <a:ext cx="612378" cy="612378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843" y="3097621"/>
            <a:ext cx="612378" cy="612378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465" y="3079021"/>
            <a:ext cx="612378" cy="612378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465" y="4327912"/>
            <a:ext cx="612378" cy="612378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843" y="4327912"/>
            <a:ext cx="612378" cy="612378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53" y="1231005"/>
            <a:ext cx="612378" cy="612378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843" y="2488408"/>
            <a:ext cx="612378" cy="612378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465" y="2469808"/>
            <a:ext cx="612378" cy="612378"/>
          </a:xfrm>
          <a:prstGeom prst="rect">
            <a:avLst/>
          </a:prstGeom>
        </p:spPr>
      </p:pic>
      <p:pic>
        <p:nvPicPr>
          <p:cNvPr id="169" name="Picture 16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465" y="3704059"/>
            <a:ext cx="612378" cy="612378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843" y="3704059"/>
            <a:ext cx="612378" cy="612378"/>
          </a:xfrm>
          <a:prstGeom prst="rect">
            <a:avLst/>
          </a:prstGeom>
        </p:spPr>
      </p:pic>
      <p:pic>
        <p:nvPicPr>
          <p:cNvPr id="171" name="Picture 17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75" y="1233577"/>
            <a:ext cx="612378" cy="612378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843" y="1864555"/>
            <a:ext cx="612378" cy="612378"/>
          </a:xfrm>
          <a:prstGeom prst="rect">
            <a:avLst/>
          </a:prstGeom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465" y="1845955"/>
            <a:ext cx="612378" cy="612378"/>
          </a:xfrm>
          <a:prstGeom prst="rect">
            <a:avLst/>
          </a:prstGeom>
        </p:spPr>
      </p:pic>
      <p:sp>
        <p:nvSpPr>
          <p:cNvPr id="174" name="Rectangle 173"/>
          <p:cNvSpPr/>
          <p:nvPr/>
        </p:nvSpPr>
        <p:spPr>
          <a:xfrm>
            <a:off x="1070590" y="5675864"/>
            <a:ext cx="24227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48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Local Authorities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8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41" y="4904552"/>
            <a:ext cx="1237396" cy="593766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8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97" y="4904552"/>
            <a:ext cx="1237396" cy="593766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8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966" y="4897326"/>
            <a:ext cx="1237396" cy="593766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8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41" y="4298853"/>
            <a:ext cx="1237396" cy="593766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8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97" y="4298853"/>
            <a:ext cx="1237396" cy="593766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8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966" y="4291627"/>
            <a:ext cx="1237396" cy="593766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8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41" y="3710457"/>
            <a:ext cx="1237396" cy="593766"/>
          </a:xfrm>
          <a:prstGeom prst="rect">
            <a:avLst/>
          </a:prstGeom>
        </p:spPr>
      </p:pic>
      <p:pic>
        <p:nvPicPr>
          <p:cNvPr id="230" name="Picture 22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8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97" y="3710457"/>
            <a:ext cx="1237396" cy="593766"/>
          </a:xfrm>
          <a:prstGeom prst="rect">
            <a:avLst/>
          </a:prstGeom>
        </p:spPr>
      </p:pic>
      <p:pic>
        <p:nvPicPr>
          <p:cNvPr id="231" name="Picture 23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8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966" y="3703231"/>
            <a:ext cx="1237396" cy="593766"/>
          </a:xfrm>
          <a:prstGeom prst="rect">
            <a:avLst/>
          </a:prstGeom>
        </p:spPr>
      </p:pic>
      <p:pic>
        <p:nvPicPr>
          <p:cNvPr id="235" name="Picture 23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8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41" y="3104758"/>
            <a:ext cx="1237396" cy="593766"/>
          </a:xfrm>
          <a:prstGeom prst="rect">
            <a:avLst/>
          </a:prstGeom>
        </p:spPr>
      </p:pic>
      <p:pic>
        <p:nvPicPr>
          <p:cNvPr id="236" name="Picture 23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8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97" y="3104758"/>
            <a:ext cx="1237396" cy="593766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8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966" y="3097532"/>
            <a:ext cx="1237396" cy="593766"/>
          </a:xfrm>
          <a:prstGeom prst="rect">
            <a:avLst/>
          </a:prstGeom>
        </p:spPr>
      </p:pic>
      <p:pic>
        <p:nvPicPr>
          <p:cNvPr id="238" name="Picture 23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8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41" y="2481273"/>
            <a:ext cx="1237396" cy="593766"/>
          </a:xfrm>
          <a:prstGeom prst="rect">
            <a:avLst/>
          </a:prstGeom>
        </p:spPr>
      </p:pic>
      <p:pic>
        <p:nvPicPr>
          <p:cNvPr id="239" name="Picture 23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8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97" y="2481273"/>
            <a:ext cx="1237396" cy="593766"/>
          </a:xfrm>
          <a:prstGeom prst="rect">
            <a:avLst/>
          </a:prstGeom>
        </p:spPr>
      </p:pic>
      <p:pic>
        <p:nvPicPr>
          <p:cNvPr id="240" name="Picture 23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8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41" y="1838766"/>
            <a:ext cx="1237396" cy="593766"/>
          </a:xfrm>
          <a:prstGeom prst="rect">
            <a:avLst/>
          </a:prstGeom>
        </p:spPr>
      </p:pic>
      <p:pic>
        <p:nvPicPr>
          <p:cNvPr id="241" name="Picture 24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8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97" y="1838766"/>
            <a:ext cx="1237396" cy="593766"/>
          </a:xfrm>
          <a:prstGeom prst="rect">
            <a:avLst/>
          </a:prstGeom>
        </p:spPr>
      </p:pic>
      <p:pic>
        <p:nvPicPr>
          <p:cNvPr id="242" name="Picture 24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8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41" y="1266569"/>
            <a:ext cx="1237396" cy="593766"/>
          </a:xfrm>
          <a:prstGeom prst="rect">
            <a:avLst/>
          </a:prstGeom>
        </p:spPr>
      </p:pic>
      <p:pic>
        <p:nvPicPr>
          <p:cNvPr id="243" name="Picture 24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8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97" y="1266569"/>
            <a:ext cx="1237396" cy="593766"/>
          </a:xfrm>
          <a:prstGeom prst="rect">
            <a:avLst/>
          </a:prstGeom>
        </p:spPr>
      </p:pic>
      <p:pic>
        <p:nvPicPr>
          <p:cNvPr id="244" name="Picture 24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8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966" y="2495545"/>
            <a:ext cx="1237396" cy="593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078" y="3061912"/>
            <a:ext cx="2396741" cy="1060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541" y="4496514"/>
            <a:ext cx="1527816" cy="994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534" y="1231005"/>
            <a:ext cx="2931831" cy="148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8" grpId="0"/>
      <p:bldP spid="1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250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 b="1" dirty="0" smtClean="0"/>
              <a:t>Local Authorities</a:t>
            </a:r>
            <a:endParaRPr lang="en-GB" b="1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018021"/>
              </p:ext>
            </p:extLst>
          </p:nvPr>
        </p:nvGraphicFramePr>
        <p:xfrm>
          <a:off x="332509" y="1690688"/>
          <a:ext cx="10515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1. Barking and Dagenham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12. Darlington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23. Lewisham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2. Barnet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13. Doncaster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24. Liverpool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3. Basildon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14. Dudley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25. Luton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4.</a:t>
                      </a:r>
                      <a:r>
                        <a:rPr lang="en-GB" baseline="0" dirty="0" smtClean="0"/>
                        <a:t> Basingstoke &amp; Deane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15. Ealing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26. Manchester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5. Blaby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16. Enfield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27. Middlesbrough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6. Bournemouth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17. Greenwich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28. Newcastle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7. Brent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18. Hackney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29. Newham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8.  Bromley 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19. Hartlepool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30. Northampton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9. Broxbourne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20. Havering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31. Nottingham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10. Camden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21. Hinckley</a:t>
                      </a:r>
                      <a:r>
                        <a:rPr lang="en-GB" baseline="0" dirty="0" smtClean="0"/>
                        <a:t> &amp; Bosworth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32. Oxford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11.</a:t>
                      </a:r>
                      <a:r>
                        <a:rPr lang="en-GB" baseline="0" dirty="0" smtClean="0"/>
                        <a:t> Cardiff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22. Hull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33. Portsmouth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71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250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 b="1" dirty="0" smtClean="0"/>
              <a:t>Local Authorities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32683699"/>
              </p:ext>
            </p:extLst>
          </p:nvPr>
        </p:nvGraphicFramePr>
        <p:xfrm>
          <a:off x="315883" y="1690688"/>
          <a:ext cx="10515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34. Redbridge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45. </a:t>
                      </a:r>
                      <a:r>
                        <a:rPr lang="en-GB" dirty="0" err="1" smtClean="0"/>
                        <a:t>Uttlesford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35. Redcar &amp; Cleveland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46. Waltham</a:t>
                      </a:r>
                      <a:r>
                        <a:rPr lang="en-GB" baseline="0" dirty="0" smtClean="0"/>
                        <a:t> Forest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36. Rochford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47. Warwickshire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37. Rotherham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48. York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38. Sandwell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39. Southend</a:t>
                      </a:r>
                      <a:r>
                        <a:rPr lang="en-GB" baseline="0" dirty="0" smtClean="0"/>
                        <a:t> - on - Sea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40. Southwark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41. Stockton</a:t>
                      </a:r>
                      <a:r>
                        <a:rPr lang="en-GB" baseline="0" dirty="0" smtClean="0"/>
                        <a:t> - on - Tees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42.</a:t>
                      </a:r>
                      <a:r>
                        <a:rPr lang="en-GB" baseline="0" dirty="0" smtClean="0"/>
                        <a:t> Stoke - on - Trent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43. Swansea 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44. Thurrock 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55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5883" y="29303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 b="1" dirty="0" smtClean="0"/>
              <a:t>Nuisance Vehicles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427952" y="4672369"/>
            <a:ext cx="3127148" cy="207133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000" dirty="0" smtClean="0"/>
              <a:t>Some </a:t>
            </a:r>
            <a:r>
              <a:rPr lang="en-GB" sz="2000" dirty="0"/>
              <a:t>of these vehicles have been involved in serious crimes and </a:t>
            </a:r>
            <a:r>
              <a:rPr lang="en-GB" sz="2000" dirty="0" smtClean="0"/>
              <a:t>can signal </a:t>
            </a:r>
            <a:r>
              <a:rPr lang="en-GB" sz="2000" dirty="0"/>
              <a:t>wider problems in communities, others have simply reached the end of their life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207817" y="4716563"/>
            <a:ext cx="35329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/>
              <a:t>Nuisance vehicles include those that are untaxed and abandoned </a:t>
            </a:r>
          </a:p>
        </p:txBody>
      </p:sp>
      <p:sp>
        <p:nvSpPr>
          <p:cNvPr id="6" name="Rectangle 5"/>
          <p:cNvSpPr/>
          <p:nvPr/>
        </p:nvSpPr>
        <p:spPr>
          <a:xfrm>
            <a:off x="3988354" y="4672368"/>
            <a:ext cx="41919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/>
              <a:t>They degrade the quality of our local environments but also attract acts of vandalism and criminal damage, including vehicle arson, and diverts money from local services.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3"/>
          <a:stretch/>
        </p:blipFill>
        <p:spPr>
          <a:xfrm>
            <a:off x="315883" y="2286484"/>
            <a:ext cx="3473536" cy="235002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988355" y="1135963"/>
            <a:ext cx="4191967" cy="3536405"/>
            <a:chOff x="3988355" y="1135963"/>
            <a:chExt cx="4191967" cy="353640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15377" t="31577" r="54624" b="23430"/>
            <a:stretch/>
          </p:blipFill>
          <p:spPr>
            <a:xfrm>
              <a:off x="3988355" y="1135963"/>
              <a:ext cx="4191967" cy="353640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 rot="492379">
              <a:off x="4449230" y="3136109"/>
              <a:ext cx="907027" cy="261995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AB49DON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4375" t="32716" r="54931" b="25679"/>
          <a:stretch/>
        </p:blipFill>
        <p:spPr>
          <a:xfrm>
            <a:off x="8427952" y="1135964"/>
            <a:ext cx="3127148" cy="353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4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5883" y="3044825"/>
            <a:ext cx="3403600" cy="6127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1800" dirty="0" smtClean="0"/>
              <a:t>Improves </a:t>
            </a:r>
            <a:r>
              <a:rPr lang="en-GB" sz="1800" dirty="0"/>
              <a:t>the quality of local environments for the people who live </a:t>
            </a:r>
            <a:r>
              <a:rPr lang="en-GB" sz="1800" dirty="0" smtClean="0"/>
              <a:t>there</a:t>
            </a:r>
            <a:endParaRPr lang="en-GB" sz="1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5883" y="38335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Benefits of taking on Devolved Powers</a:t>
            </a:r>
            <a:endParaRPr lang="en-US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445243" y="1358901"/>
            <a:ext cx="2722940" cy="1702033"/>
            <a:chOff x="445243" y="1358901"/>
            <a:chExt cx="2722940" cy="170203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014" y="1358901"/>
              <a:ext cx="1604501" cy="168763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1485" y="2391965"/>
              <a:ext cx="269434" cy="64633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301" y="2743502"/>
              <a:ext cx="269220" cy="30132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243" y="1375008"/>
              <a:ext cx="763587" cy="168592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71" t="-1332" r="-6062" b="26666"/>
            <a:stretch/>
          </p:blipFill>
          <p:spPr>
            <a:xfrm>
              <a:off x="2795074" y="2280522"/>
              <a:ext cx="373109" cy="32021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29700" y="2398494"/>
              <a:ext cx="279707" cy="64633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315884" y="5670034"/>
            <a:ext cx="302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/>
              <a:t>Reduces the opportunity for anti-social behaviour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40935" y="4261794"/>
            <a:ext cx="1679213" cy="1408240"/>
            <a:chOff x="3362687" y="3132553"/>
            <a:chExt cx="2673942" cy="224245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2687" y="3132553"/>
              <a:ext cx="2673942" cy="224245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3648" y="3609364"/>
              <a:ext cx="713031" cy="314936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4251455" y="3044824"/>
            <a:ext cx="3012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/>
              <a:t>Reduce incidents of vehicle arson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513" y="2000930"/>
            <a:ext cx="2354291" cy="94293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251455" y="5670034"/>
            <a:ext cx="3012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/>
              <a:t>Encourages motorists to re-license their vehicles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513" y="4561227"/>
            <a:ext cx="2354291" cy="103758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796372" y="2943863"/>
            <a:ext cx="3900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/>
              <a:t>Disrupts criminality associated with the use of untaxed vehicles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153" y="2169634"/>
            <a:ext cx="1590941" cy="701162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7959157" y="5598814"/>
            <a:ext cx="3461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Helps to maintain accuracy of DVLA’s records – vital for DVLA and Local Authorities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8931889" y="3927725"/>
            <a:ext cx="1516471" cy="1464780"/>
            <a:chOff x="7476596" y="867813"/>
            <a:chExt cx="2116925" cy="204476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6596" y="893280"/>
              <a:ext cx="2116925" cy="201930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6729" y="867813"/>
              <a:ext cx="1362425" cy="135506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707" y="2046444"/>
            <a:ext cx="1730967" cy="83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1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8" grpId="0"/>
      <p:bldP spid="20" grpId="0"/>
      <p:bldP spid="25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5883" y="38335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Benefits of taking on Devolved Powers</a:t>
            </a:r>
          </a:p>
          <a:p>
            <a:r>
              <a:rPr lang="en-US" b="1" dirty="0" smtClean="0"/>
              <a:t>(continued)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288449" y="2929690"/>
            <a:ext cx="34941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Only Local Authorities with devolved powers can remove foreign registered vehicles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445" y="1135997"/>
            <a:ext cx="2340075" cy="1265374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10091644" y="1329886"/>
            <a:ext cx="1846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Any income </a:t>
            </a:r>
            <a:r>
              <a:rPr lang="en-US" dirty="0"/>
              <a:t>from vehicle disposal </a:t>
            </a:r>
            <a:endParaRPr lang="en-GB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532" y="2277686"/>
            <a:ext cx="2340075" cy="1265374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7933463" y="2571578"/>
            <a:ext cx="15327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>
                <a:solidFill>
                  <a:schemeClr val="bg1"/>
                </a:solidFill>
              </a:rPr>
              <a:t>£21 </a:t>
            </a:r>
            <a:r>
              <a:rPr lang="en-US" sz="2000" dirty="0"/>
              <a:t>per day storage fee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363" y="3457549"/>
            <a:ext cx="2340075" cy="1265374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5346063" y="3628571"/>
            <a:ext cx="23460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Surety fee of </a:t>
            </a: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£</a:t>
            </a:r>
            <a:r>
              <a:rPr lang="en-US" b="1" dirty="0">
                <a:solidFill>
                  <a:schemeClr val="bg1"/>
                </a:solidFill>
              </a:rPr>
              <a:t>160 </a:t>
            </a:r>
            <a:r>
              <a:rPr lang="en-US" dirty="0"/>
              <a:t>if not </a:t>
            </a:r>
            <a:r>
              <a:rPr lang="en-US" dirty="0" smtClean="0"/>
              <a:t>claimed </a:t>
            </a:r>
            <a:r>
              <a:rPr lang="en-US" dirty="0"/>
              <a:t>within 15 days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309" y="4687803"/>
            <a:ext cx="2340075" cy="1265374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3251009" y="4722923"/>
            <a:ext cx="2200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Release fee of </a:t>
            </a:r>
            <a:r>
              <a:rPr lang="en-US" b="1" dirty="0" smtClean="0">
                <a:solidFill>
                  <a:schemeClr val="bg1"/>
                </a:solidFill>
              </a:rPr>
              <a:t>£100</a:t>
            </a:r>
            <a:r>
              <a:rPr lang="en-US" dirty="0" smtClean="0"/>
              <a:t>. Increasing </a:t>
            </a:r>
            <a:r>
              <a:rPr lang="en-US" dirty="0"/>
              <a:t>to </a:t>
            </a:r>
            <a:r>
              <a:rPr lang="en-US" b="1" dirty="0">
                <a:solidFill>
                  <a:schemeClr val="bg1"/>
                </a:solidFill>
              </a:rPr>
              <a:t>£200 </a:t>
            </a:r>
            <a:r>
              <a:rPr lang="en-US" dirty="0"/>
              <a:t>if not claimed </a:t>
            </a:r>
            <a:r>
              <a:rPr lang="en-US" dirty="0" smtClean="0"/>
              <a:t>within 24 </a:t>
            </a:r>
            <a:r>
              <a:rPr lang="en-US" dirty="0"/>
              <a:t>hours.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26" y="4667010"/>
            <a:ext cx="2340075" cy="12653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8190" y="4687803"/>
            <a:ext cx="1911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Local Authorities keep:</a:t>
            </a:r>
            <a:endParaRPr lang="en-GB" sz="2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364678" y="1680861"/>
            <a:ext cx="2780009" cy="1303707"/>
            <a:chOff x="693301" y="1777259"/>
            <a:chExt cx="2780009" cy="1303707"/>
          </a:xfrm>
        </p:grpSpPr>
        <p:grpSp>
          <p:nvGrpSpPr>
            <p:cNvPr id="50" name="Group 49"/>
            <p:cNvGrpSpPr/>
            <p:nvPr/>
          </p:nvGrpSpPr>
          <p:grpSpPr>
            <a:xfrm rot="13509506" flipH="1">
              <a:off x="1715621" y="2524892"/>
              <a:ext cx="348268" cy="264200"/>
              <a:chOff x="3094553" y="1448559"/>
              <a:chExt cx="1694592" cy="1285538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047"/>
              <a:stretch/>
            </p:blipFill>
            <p:spPr>
              <a:xfrm>
                <a:off x="3094553" y="1448559"/>
                <a:ext cx="1694592" cy="1285538"/>
              </a:xfrm>
              <a:prstGeom prst="rect">
                <a:avLst/>
              </a:prstGeom>
            </p:spPr>
          </p:pic>
          <p:sp>
            <p:nvSpPr>
              <p:cNvPr id="56" name="Rectangle 55"/>
              <p:cNvSpPr/>
              <p:nvPr/>
            </p:nvSpPr>
            <p:spPr>
              <a:xfrm flipV="1">
                <a:off x="3243384" y="1490450"/>
                <a:ext cx="1541826" cy="1048240"/>
              </a:xfrm>
              <a:prstGeom prst="rect">
                <a:avLst/>
              </a:prstGeom>
              <a:solidFill>
                <a:srgbClr val="FE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301" y="2429113"/>
              <a:ext cx="1196455" cy="52730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67" t="10617" r="-1227" b="-10617"/>
            <a:stretch/>
          </p:blipFill>
          <p:spPr>
            <a:xfrm>
              <a:off x="1889756" y="1777259"/>
              <a:ext cx="1583554" cy="130370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104841" y="2277686"/>
              <a:ext cx="576691" cy="256698"/>
            </a:xfrm>
            <a:prstGeom prst="rect">
              <a:avLst/>
            </a:prstGeom>
            <a:solidFill>
              <a:srgbClr val="81B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6238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5" grpId="0"/>
      <p:bldP spid="63" grpId="0"/>
      <p:bldP spid="61" grpId="0"/>
      <p:bldP spid="5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Main Palet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79A00"/>
      </a:accent1>
      <a:accent2>
        <a:srgbClr val="75B10F"/>
      </a:accent2>
      <a:accent3>
        <a:srgbClr val="00573F"/>
      </a:accent3>
      <a:accent4>
        <a:srgbClr val="434347"/>
      </a:accent4>
      <a:accent5>
        <a:srgbClr val="0082CF"/>
      </a:accent5>
      <a:accent6>
        <a:srgbClr val="9D4392"/>
      </a:accent6>
      <a:hlink>
        <a:srgbClr val="0070C0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VLA Corporate">
  <a:themeElements>
    <a:clrScheme name="Main Palet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79A00"/>
      </a:accent1>
      <a:accent2>
        <a:srgbClr val="75B10F"/>
      </a:accent2>
      <a:accent3>
        <a:srgbClr val="00573F"/>
      </a:accent3>
      <a:accent4>
        <a:srgbClr val="434347"/>
      </a:accent4>
      <a:accent5>
        <a:srgbClr val="0082CF"/>
      </a:accent5>
      <a:accent6>
        <a:srgbClr val="9D4392"/>
      </a:accent6>
      <a:hlink>
        <a:srgbClr val="0070C0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VLA Corporate" id="{01B1009B-A2C5-E545-99C7-9387021D9749}" vid="{850F78D2-C85B-A941-9103-8BD3C0EE4364}"/>
    </a:ext>
  </a:extLst>
</a:theme>
</file>

<file path=ppt/theme/theme3.xml><?xml version="1.0" encoding="utf-8"?>
<a:theme xmlns:a="http://schemas.openxmlformats.org/drawingml/2006/main" name="1_DVLA Corporate">
  <a:themeElements>
    <a:clrScheme name="DVLA">
      <a:dk1>
        <a:srgbClr val="000000"/>
      </a:dk1>
      <a:lt1>
        <a:srgbClr val="FEFFFF"/>
      </a:lt1>
      <a:dk2>
        <a:srgbClr val="54555B"/>
      </a:dk2>
      <a:lt2>
        <a:srgbClr val="FFDE00"/>
      </a:lt2>
      <a:accent1>
        <a:srgbClr val="006853"/>
      </a:accent1>
      <a:accent2>
        <a:srgbClr val="EE7624"/>
      </a:accent2>
      <a:accent3>
        <a:srgbClr val="0081C9"/>
      </a:accent3>
      <a:accent4>
        <a:srgbClr val="F63340"/>
      </a:accent4>
      <a:accent5>
        <a:srgbClr val="9D4292"/>
      </a:accent5>
      <a:accent6>
        <a:srgbClr val="81BC00"/>
      </a:accent6>
      <a:hlink>
        <a:srgbClr val="FEFFFE"/>
      </a:hlink>
      <a:folHlink>
        <a:srgbClr val="DC269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VLA Corporate" id="{01B1009B-A2C5-E545-99C7-9387021D9749}" vid="{850F78D2-C85B-A941-9103-8BD3C0EE4364}"/>
    </a:ext>
  </a:extLst>
</a:theme>
</file>

<file path=ppt/theme/theme4.xml><?xml version="1.0" encoding="utf-8"?>
<a:theme xmlns:a="http://schemas.openxmlformats.org/drawingml/2006/main" name="Title Slide Options">
  <a:themeElements>
    <a:clrScheme name="DVLA">
      <a:dk1>
        <a:srgbClr val="000000"/>
      </a:dk1>
      <a:lt1>
        <a:srgbClr val="FEFFFF"/>
      </a:lt1>
      <a:dk2>
        <a:srgbClr val="54555B"/>
      </a:dk2>
      <a:lt2>
        <a:srgbClr val="FFDE00"/>
      </a:lt2>
      <a:accent1>
        <a:srgbClr val="006853"/>
      </a:accent1>
      <a:accent2>
        <a:srgbClr val="EE7624"/>
      </a:accent2>
      <a:accent3>
        <a:srgbClr val="0081C9"/>
      </a:accent3>
      <a:accent4>
        <a:srgbClr val="F63340"/>
      </a:accent4>
      <a:accent5>
        <a:srgbClr val="9D4292"/>
      </a:accent5>
      <a:accent6>
        <a:srgbClr val="81BC00"/>
      </a:accent6>
      <a:hlink>
        <a:srgbClr val="FEFFFE"/>
      </a:hlink>
      <a:folHlink>
        <a:srgbClr val="DC269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653</Words>
  <Application>Microsoft Office PowerPoint</Application>
  <PresentationFormat>Widescreen</PresentationFormat>
  <Paragraphs>122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Office Theme</vt:lpstr>
      <vt:lpstr>DVLA Corporate</vt:lpstr>
      <vt:lpstr>1_DVLA Corporate</vt:lpstr>
      <vt:lpstr>Title Slide Options</vt:lpstr>
      <vt:lpstr>Local Authorities and Devolved Powers</vt:lpstr>
      <vt:lpstr>The DVLA is an executive agency of the Department for Transport.  It is responsible for maintaining over 48 million driver records and almost 40 million vehicle records.  It collects around £6 billion a year in Vehicle Excise Duty (VED).</vt:lpstr>
      <vt:lpstr>Background</vt:lpstr>
      <vt:lpstr>Current Devolved Power Partners</vt:lpstr>
      <vt:lpstr>Local Authorities</vt:lpstr>
      <vt:lpstr>Local Authorities</vt:lpstr>
      <vt:lpstr>Nuisance Vehicles</vt:lpstr>
      <vt:lpstr>PowerPoint Presentation</vt:lpstr>
      <vt:lpstr>PowerPoint Presentation</vt:lpstr>
      <vt:lpstr>How it works</vt:lpstr>
      <vt:lpstr>How it works (continued)</vt:lpstr>
      <vt:lpstr>Devolved Power Partners at work</vt:lpstr>
      <vt:lpstr>Devolved Power Partners at work</vt:lpstr>
      <vt:lpstr>Next Steps</vt:lpstr>
      <vt:lpstr>PowerPoint Presentation</vt:lpstr>
    </vt:vector>
  </TitlesOfParts>
  <Company>DVLA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Authorities and Devolved Powers</dc:title>
  <dc:creator>Bethan Beasley</dc:creator>
  <cp:lastModifiedBy>Bethan Beasley</cp:lastModifiedBy>
  <cp:revision>86</cp:revision>
  <cp:lastPrinted>2019-03-28T10:06:34Z</cp:lastPrinted>
  <dcterms:created xsi:type="dcterms:W3CDTF">2018-04-26T11:59:43Z</dcterms:created>
  <dcterms:modified xsi:type="dcterms:W3CDTF">2019-04-25T08:44:08Z</dcterms:modified>
</cp:coreProperties>
</file>