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270" r:id="rId3"/>
    <p:sldId id="302" r:id="rId4"/>
    <p:sldId id="293" r:id="rId5"/>
    <p:sldId id="269" r:id="rId6"/>
    <p:sldId id="271" r:id="rId7"/>
    <p:sldId id="306" r:id="rId8"/>
    <p:sldId id="273" r:id="rId9"/>
    <p:sldId id="272" r:id="rId10"/>
    <p:sldId id="299" r:id="rId11"/>
    <p:sldId id="295" r:id="rId12"/>
    <p:sldId id="297" r:id="rId13"/>
    <p:sldId id="284" r:id="rId14"/>
    <p:sldId id="274" r:id="rId15"/>
    <p:sldId id="276" r:id="rId16"/>
    <p:sldId id="280" r:id="rId17"/>
    <p:sldId id="287" r:id="rId18"/>
    <p:sldId id="298" r:id="rId19"/>
    <p:sldId id="281" r:id="rId20"/>
    <p:sldId id="305" r:id="rId21"/>
    <p:sldId id="303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/>
    <p:restoredTop sz="85362" autoAdjust="0"/>
  </p:normalViewPr>
  <p:slideViewPr>
    <p:cSldViewPr snapToObjects="1">
      <p:cViewPr>
        <p:scale>
          <a:sx n="40" d="100"/>
          <a:sy n="40" d="100"/>
        </p:scale>
        <p:origin x="497" y="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9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C7EC-DD3C-134E-9C3D-DB04446234C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C6B27-8AC9-8E4A-AE72-72FDBA916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9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SCREENS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C6B27-8AC9-8E4A-AE72-72FDBA9161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SCREENS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C6B27-8AC9-8E4A-AE72-72FDBA9161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92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INTO TWO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C6B27-8AC9-8E4A-AE72-72FDBA9161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0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0"/>
          <a:stretch/>
        </p:blipFill>
        <p:spPr>
          <a:xfrm>
            <a:off x="11283696" y="6071616"/>
            <a:ext cx="692912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6071616"/>
            <a:ext cx="1252495" cy="635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514088" y="6368062"/>
            <a:ext cx="4005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© copyright </a:t>
            </a:r>
            <a:r>
              <a:rPr lang="en-US" sz="1600" baseline="0" dirty="0">
                <a:solidFill>
                  <a:schemeClr val="bg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2017</a:t>
            </a:r>
            <a:endParaRPr lang="en-US" sz="1600" dirty="0">
              <a:solidFill>
                <a:schemeClr val="bg1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4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0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7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0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5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7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7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AF961-3FE8-C141-BAA5-94CAB7E93CC0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D7CA85-0784-EF44-9B8A-3C498ED5F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4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03504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3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://twitter.com/gridsmarterc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acebook.com/gridsmartercitie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276872"/>
            <a:ext cx="2398776" cy="1216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A21AE-6499-47D6-80D5-0B8B43A4EF7F}"/>
              </a:ext>
            </a:extLst>
          </p:cNvPr>
          <p:cNvSpPr txBox="1"/>
          <p:nvPr/>
        </p:nvSpPr>
        <p:spPr>
          <a:xfrm>
            <a:off x="3298944" y="4149080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ICES User Group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 October 2017</a:t>
            </a:r>
          </a:p>
        </p:txBody>
      </p:sp>
    </p:spTree>
    <p:extLst>
      <p:ext uri="{BB962C8B-B14F-4D97-AF65-F5344CB8AC3E}">
        <p14:creationId xmlns:p14="http://schemas.microsoft.com/office/powerpoint/2010/main" val="110379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How does Kerb work?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3413" y="1937958"/>
            <a:ext cx="1584176" cy="385167"/>
          </a:xfrm>
          <a:prstGeom prst="roundRect">
            <a:avLst>
              <a:gd name="adj" fmla="val 353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" charset="0"/>
                <a:ea typeface="Helvetica" charset="0"/>
                <a:cs typeface="Helvetica" charset="0"/>
              </a:rPr>
              <a:t>Depot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3613" y="1937957"/>
            <a:ext cx="1584176" cy="385167"/>
          </a:xfrm>
          <a:prstGeom prst="roundRect">
            <a:avLst>
              <a:gd name="adj" fmla="val 353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" charset="0"/>
                <a:ea typeface="Helvetica" charset="0"/>
                <a:cs typeface="Helvetica" charset="0"/>
              </a:rPr>
              <a:t>Mobile App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5501" y="4725144"/>
            <a:ext cx="1584176" cy="385167"/>
          </a:xfrm>
          <a:prstGeom prst="roundRect">
            <a:avLst>
              <a:gd name="adj" fmla="val 353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" charset="0"/>
                <a:ea typeface="Helvetica" charset="0"/>
                <a:cs typeface="Helvetica" charset="0"/>
              </a:rPr>
              <a:t>Book Bay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t="37236" r="27045" b="33080"/>
          <a:stretch/>
        </p:blipFill>
        <p:spPr>
          <a:xfrm>
            <a:off x="4337789" y="3043833"/>
            <a:ext cx="2808312" cy="122413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Rectangle 8"/>
          <p:cNvSpPr/>
          <p:nvPr/>
        </p:nvSpPr>
        <p:spPr>
          <a:xfrm>
            <a:off x="911424" y="5135773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Time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Location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Vehicle Type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6279" y="3325737"/>
            <a:ext cx="1928551" cy="654784"/>
          </a:xfrm>
          <a:prstGeom prst="roundRect">
            <a:avLst>
              <a:gd name="adj" fmla="val 353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" charset="0"/>
                <a:ea typeface="Helvetica" charset="0"/>
                <a:cs typeface="Helvetica" charset="0"/>
              </a:rPr>
              <a:t>Arrives in </a:t>
            </a:r>
            <a:r>
              <a:rPr lang="en-US" sz="1400" b="1">
                <a:latin typeface="Helvetica" charset="0"/>
                <a:ea typeface="Helvetica" charset="0"/>
                <a:cs typeface="Helvetica" charset="0"/>
              </a:rPr>
              <a:t>Virtual Loading Bay</a:t>
            </a:r>
            <a:endParaRPr lang="en-US" sz="1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9680" y="2260331"/>
            <a:ext cx="1584176" cy="385167"/>
          </a:xfrm>
          <a:prstGeom prst="roundRect">
            <a:avLst>
              <a:gd name="adj" fmla="val 353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" charset="0"/>
                <a:ea typeface="Helvetica" charset="0"/>
                <a:cs typeface="Helvetica" charset="0"/>
              </a:rPr>
              <a:t>CEO HHC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69680" y="4419511"/>
            <a:ext cx="1584176" cy="654784"/>
          </a:xfrm>
          <a:prstGeom prst="roundRect">
            <a:avLst>
              <a:gd name="adj" fmla="val 353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" charset="0"/>
                <a:ea typeface="Helvetica" charset="0"/>
                <a:cs typeface="Helvetica" charset="0"/>
              </a:rPr>
              <a:t>LA Back Office</a:t>
            </a:r>
          </a:p>
          <a:p>
            <a:pPr algn="ctr"/>
            <a:r>
              <a:rPr lang="en-US" sz="1400" b="1" dirty="0">
                <a:latin typeface="Helvetica" charset="0"/>
                <a:ea typeface="Helvetica" charset="0"/>
                <a:cs typeface="Helvetica" charset="0"/>
              </a:rPr>
              <a:t>Reconciliation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4565">
            <a:off x="6726168" y="2829340"/>
            <a:ext cx="488196" cy="488196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5" idx="2"/>
            <a:endCxn id="8" idx="0"/>
          </p:cNvCxnSpPr>
          <p:nvPr/>
        </p:nvCxnSpPr>
        <p:spPr>
          <a:xfrm>
            <a:off x="1745501" y="2323125"/>
            <a:ext cx="792088" cy="240201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2"/>
            <a:endCxn id="8" idx="0"/>
          </p:cNvCxnSpPr>
          <p:nvPr/>
        </p:nvCxnSpPr>
        <p:spPr>
          <a:xfrm flipH="1">
            <a:off x="2537589" y="2323124"/>
            <a:ext cx="1008112" cy="240202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760296" y="486320"/>
            <a:ext cx="2583149" cy="385167"/>
          </a:xfrm>
          <a:prstGeom prst="roundRect">
            <a:avLst>
              <a:gd name="adj" fmla="val 353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" charset="0"/>
                <a:ea typeface="Helvetica" charset="0"/>
                <a:cs typeface="Helvetica" charset="0"/>
              </a:rPr>
              <a:t>Business alerted to arrival.</a:t>
            </a:r>
          </a:p>
        </p:txBody>
      </p:sp>
      <p:cxnSp>
        <p:nvCxnSpPr>
          <p:cNvPr id="30" name="Elbow Connector 29"/>
          <p:cNvCxnSpPr>
            <a:stCxn id="8" idx="3"/>
            <a:endCxn id="3" idx="2"/>
          </p:cNvCxnSpPr>
          <p:nvPr/>
        </p:nvCxnSpPr>
        <p:spPr>
          <a:xfrm flipV="1">
            <a:off x="3329677" y="4267969"/>
            <a:ext cx="2412268" cy="649759"/>
          </a:xfrm>
          <a:prstGeom prst="bentConnector2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3"/>
            <a:endCxn id="11" idx="1"/>
          </p:cNvCxnSpPr>
          <p:nvPr/>
        </p:nvCxnSpPr>
        <p:spPr>
          <a:xfrm flipV="1">
            <a:off x="7146101" y="3653129"/>
            <a:ext cx="1320178" cy="277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896200" y="2740653"/>
            <a:ext cx="0" cy="1830496"/>
          </a:xfrm>
          <a:prstGeom prst="line">
            <a:avLst/>
          </a:prstGeom>
          <a:ln w="2222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173993" y="4491165"/>
            <a:ext cx="3240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Geo-Fence Breach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50" name="Straight Connector 49"/>
          <p:cNvCxnSpPr>
            <a:stCxn id="26" idx="1"/>
          </p:cNvCxnSpPr>
          <p:nvPr/>
        </p:nvCxnSpPr>
        <p:spPr>
          <a:xfrm flipH="1">
            <a:off x="7896200" y="678904"/>
            <a:ext cx="864096" cy="2976997"/>
          </a:xfrm>
          <a:prstGeom prst="line">
            <a:avLst/>
          </a:prstGeom>
          <a:ln w="2222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1" idx="0"/>
            <a:endCxn id="12" idx="1"/>
          </p:cNvCxnSpPr>
          <p:nvPr/>
        </p:nvCxnSpPr>
        <p:spPr>
          <a:xfrm flipV="1">
            <a:off x="9430555" y="2452915"/>
            <a:ext cx="339125" cy="87282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1" idx="2"/>
            <a:endCxn id="13" idx="1"/>
          </p:cNvCxnSpPr>
          <p:nvPr/>
        </p:nvCxnSpPr>
        <p:spPr>
          <a:xfrm>
            <a:off x="9430555" y="3980521"/>
            <a:ext cx="339125" cy="76638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05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1" y="1564405"/>
            <a:ext cx="5615341" cy="5615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13" y="1570150"/>
            <a:ext cx="5616624" cy="5616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54" y="1575894"/>
            <a:ext cx="5616625" cy="5616625"/>
          </a:xfrm>
          <a:prstGeom prst="rect">
            <a:avLst/>
          </a:prstGeom>
        </p:spPr>
      </p:pic>
      <p:sp>
        <p:nvSpPr>
          <p:cNvPr id="11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Searching and Quick Booking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92" y="1556792"/>
            <a:ext cx="5608656" cy="5608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71464" y="998513"/>
            <a:ext cx="10297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With the Kerb app, drivers can conveniently search for a bay via postcode, address, area or bay number and quickly book a timeslot of their choosing in a few clicks.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5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40" y="1564760"/>
            <a:ext cx="5608656" cy="5608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5616624" cy="5616624"/>
          </a:xfrm>
          <a:prstGeom prst="rect">
            <a:avLst/>
          </a:prstGeom>
        </p:spPr>
      </p:pic>
      <p:sp>
        <p:nvSpPr>
          <p:cNvPr id="11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Bay Details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64" y="1556792"/>
            <a:ext cx="5616624" cy="56166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71464" y="998513"/>
            <a:ext cx="10297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Drivers can click on a bay to find out more information including dimensions, restrictions and pricing, as well as detailed photographs of the location of the bay.</a:t>
            </a:r>
          </a:p>
          <a:p>
            <a:endParaRPr lang="en-GB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9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5119" r="3236" b="13503"/>
          <a:stretch/>
        </p:blipFill>
        <p:spPr>
          <a:xfrm>
            <a:off x="1055440" y="0"/>
            <a:ext cx="11223304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4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68008" y="-600462"/>
            <a:ext cx="8656719" cy="92075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44708" y="2407528"/>
            <a:ext cx="51839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charset="0"/>
                <a:ea typeface="Helvetica" charset="0"/>
                <a:cs typeface="Helvetica" charset="0"/>
              </a:rPr>
              <a:t>Provides a tool to reduce emissions and congestion.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charset="0"/>
                <a:ea typeface="Helvetica" charset="0"/>
                <a:cs typeface="Helvetica" charset="0"/>
              </a:rPr>
              <a:t>Helps them encourage lower </a:t>
            </a:r>
            <a:r>
              <a:rPr lang="en-GB" sz="2400" dirty="0">
                <a:latin typeface="Helvetica" charset="0"/>
                <a:cs typeface="Helvetica" charset="0"/>
              </a:rPr>
              <a:t>emission vehicles.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charset="0"/>
                <a:cs typeface="Helvetica" charset="0"/>
              </a:rPr>
              <a:t>Reduces the cost associated with administering PCNs.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charset="0"/>
                <a:cs typeface="Helvetica" charset="0"/>
              </a:rPr>
              <a:t>Creates certainty in the form of fixed booking revenue. 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7888" y="2294721"/>
            <a:ext cx="4220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Optimises deliveries, with pre-booked space.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Brings  previously restricted locations into 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Reduces PCN and processing costs.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Provides cost certainty.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1271464" y="1313689"/>
            <a:ext cx="201622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Haulier</a:t>
            </a:r>
            <a:endParaRPr sz="4500" b="1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6888088" y="1313689"/>
            <a:ext cx="4264447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>
                <a:latin typeface="Helvetica" charset="0"/>
                <a:ea typeface="Helvetica" charset="0"/>
                <a:cs typeface="Helvetica" charset="0"/>
              </a:rPr>
              <a:t>Local Authority</a:t>
            </a:r>
            <a:endParaRPr sz="45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3071664" y="318985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Benefits of </a:t>
            </a:r>
            <a:r>
              <a:rPr lang="en-GB" sz="4500" b="1" spc="15" dirty="0">
                <a:latin typeface="Helvetica" charset="0"/>
                <a:ea typeface="Helvetica" charset="0"/>
                <a:cs typeface="Helvetica" charset="0"/>
              </a:rPr>
              <a:t>Kerb?</a:t>
            </a:r>
            <a:endParaRPr sz="45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3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Benefits of Kerb?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1464" y="1268760"/>
            <a:ext cx="103691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Utilises kerb space 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 routes that traditionally prohibit loading and unloading – allowing deliveries at previously difficult to reach locations outside peak traffic hours.</a:t>
            </a: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Saves hauliers money 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by reducing the time and mileage spent searching for available kerb space.</a:t>
            </a: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Sending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‘real time’ updates 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to Civil Enforcement Officers (CEOs) about bookings made so they don’t issue a PCN to the vehicles that have bookings.</a:t>
            </a:r>
            <a:endParaRPr lang="en-US" sz="2800" dirty="0">
              <a:solidFill>
                <a:schemeClr val="bg1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37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Benefits of Kerb?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1464" y="1050329"/>
            <a:ext cx="1028794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Enables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more deliveries 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per vehicle due to efficiency gains, leading to fewer vehicles entering the city centre.</a:t>
            </a: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Reduced particulate matter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 Nitrogen Oxide and CO2 emissions in keeping with the London Mayor’s action plan on emissions, business “Corporate Social Responsibility” policies and international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air quality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standards.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Encourages take-up of electric vehicles 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(EVs) by the delivery industry, by providing bookable EV bays which could be served by 'at location' rapid chargers</a:t>
            </a:r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43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27448" y="2218220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Virtual Loading Bays</a:t>
            </a:r>
          </a:p>
          <a:p>
            <a:pPr algn="ctr"/>
            <a:r>
              <a:rPr lang="en-GB" sz="20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(VLBs)</a:t>
            </a:r>
            <a:endParaRPr lang="en-US" sz="20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Kerb Solutions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9856" y="2218219"/>
            <a:ext cx="35283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Virtual Loading Extensions</a:t>
            </a:r>
          </a:p>
          <a:p>
            <a:pPr algn="ctr"/>
            <a:r>
              <a:rPr lang="en-GB" sz="20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(VLEs)</a:t>
            </a:r>
            <a:endParaRPr lang="en-US" sz="20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9312" y="2217103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Virtual Holding Bays</a:t>
            </a:r>
          </a:p>
          <a:p>
            <a:pPr algn="ctr"/>
            <a:r>
              <a:rPr lang="en-GB" sz="20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(VHBs)</a:t>
            </a:r>
            <a:endParaRPr lang="en-US" sz="20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2940" y="3297758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Used in areas where loading is prohibited to create extra loading opportunity windows.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1126" y="3327350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Used in areas where loading is allowed but time-limited – ensuring longer loading for consolidated deliveries does not lead to the operator being penalised.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69312" y="3297758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Area of </a:t>
            </a:r>
            <a:r>
              <a:rPr lang="en-GB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kerbspace</a:t>
            </a:r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in the proximity of construction sites – could be built into / costed as a planning requirement 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S.106</a:t>
            </a:r>
            <a:r>
              <a:rPr lang="en-GB" dirty="0"/>
              <a:t>.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6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Kerb Solutions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1464" y="2004185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Virtual Electric Bays</a:t>
            </a:r>
          </a:p>
          <a:p>
            <a:pPr algn="ctr"/>
            <a:r>
              <a:rPr lang="en-GB" sz="20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(VEBs)</a:t>
            </a:r>
            <a:endParaRPr lang="en-US" sz="20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63608" y="2003068"/>
            <a:ext cx="35283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Virtual Coach &amp;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Rest Bays</a:t>
            </a:r>
          </a:p>
          <a:p>
            <a:pPr algn="ctr"/>
            <a:r>
              <a:rPr lang="en-GB" sz="20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(VCBs / VRBs)</a:t>
            </a:r>
            <a:endParaRPr lang="en-US" sz="20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99856" y="2003068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Virtual Disabled Bays</a:t>
            </a:r>
          </a:p>
          <a:p>
            <a:pPr algn="ctr"/>
            <a:r>
              <a:rPr lang="en-GB" sz="20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(VDBs)</a:t>
            </a:r>
            <a:endParaRPr lang="en-US" sz="20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5480" y="3158966"/>
            <a:ext cx="3240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Charging of EVs is likely to place considerable demand on physical parking bays. Therefore creating an EV dispensation on SYLs / DYLs where street furniture can be adapted as charging infrastructure allows the restrictions to ‘go-live’ at permitted times.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96408" y="3155196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Only relevant to the four core boroughs in London – Westminster / Kensington and Chelsea / City of London / Camden (part) where the national Blue Badge Rules do not apply.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17992" y="3155196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Areas similar to virtual Loading Extensions where drivers are allowed to park but </a:t>
            </a:r>
            <a:r>
              <a:rPr lang="en-GB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rewuire</a:t>
            </a:r>
            <a:r>
              <a:rPr lang="en-GB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 greater amount of time. Appropriate in Tourist Areas &amp; Sports events.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9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Support for the Solution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1464" y="1268760"/>
            <a:ext cx="102879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Air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quality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is now the big UK driver, now that the detrimental effects of poor air quality caused by congestion and vehicle emissions have been identified and qualified by institutions including Kings College.</a:t>
            </a: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need for Virtual Loading Bays and Intelligent Kerbside Management is included in the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London Mayor’s Air Quality Strategy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and is being adopted by boroughs across London.</a:t>
            </a:r>
          </a:p>
        </p:txBody>
      </p:sp>
    </p:spTree>
    <p:extLst>
      <p:ext uri="{BB962C8B-B14F-4D97-AF65-F5344CB8AC3E}">
        <p14:creationId xmlns:p14="http://schemas.microsoft.com/office/powerpoint/2010/main" val="51943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71464" y="1340768"/>
            <a:ext cx="10297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With an ever increasing awareness and pressure on councils to address air quality issues in general, there is a significant need to address the management of the kerb-space at a micro-level; encouraging haulier behavioural change through </a:t>
            </a:r>
            <a:r>
              <a:rPr lang="en-GB" sz="28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incentivisation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and intelligent kerbside management. </a:t>
            </a: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Premature deaths as a result of diesel fumes from heavy goods vehicles are estimated at 40,000 per annum in the UK and 9,500 per annum. (King’s College Report 2015).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Identifying the Problem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Current Position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1464" y="1268760"/>
            <a:ext cx="102879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Innovate UK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has engaged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Grid Smarter Cities 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to undertake trials on-street under their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First of a Kind 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GB" sz="28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FOIK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) programme.</a:t>
            </a: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software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is built and in testing.</a:t>
            </a:r>
            <a:b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first VLBs will go live in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Wandsworth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this month, and in other boroughs before the end of the year.</a:t>
            </a:r>
            <a:b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lvl="0" indent="-457200">
              <a:spcAft>
                <a:spcPts val="600"/>
              </a:spcAft>
              <a:buFont typeface="Arial" charset="0"/>
              <a:buChar char="•"/>
            </a:pP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Funding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is available until </a:t>
            </a:r>
            <a:r>
              <a:rPr lang="en-GB" sz="2800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March 2018 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for other local authorities to join the trial.</a:t>
            </a:r>
          </a:p>
        </p:txBody>
      </p:sp>
    </p:spTree>
    <p:extLst>
      <p:ext uri="{BB962C8B-B14F-4D97-AF65-F5344CB8AC3E}">
        <p14:creationId xmlns:p14="http://schemas.microsoft.com/office/powerpoint/2010/main" val="4106010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276872"/>
            <a:ext cx="2398776" cy="1216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A21AE-6499-47D6-80D5-0B8B43A4EF7F}"/>
              </a:ext>
            </a:extLst>
          </p:cNvPr>
          <p:cNvSpPr txBox="1"/>
          <p:nvPr/>
        </p:nvSpPr>
        <p:spPr>
          <a:xfrm>
            <a:off x="3298944" y="4149080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746610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Contact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1464" y="1268760"/>
            <a:ext cx="1028794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Neil Herron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Founder - Grid Smarter Cities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neil.herron@gridsmartercities.com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err="1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hello@kerbuk.com</a:t>
            </a:r>
            <a:endParaRPr lang="en-US" sz="28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err="1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kerbuk.com</a:t>
            </a:r>
            <a:endParaRPr lang="en-US" sz="28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2937" t="-9566" r="78122" b="-3952"/>
          <a:stretch/>
        </p:blipFill>
        <p:spPr>
          <a:xfrm>
            <a:off x="2210250" y="4583737"/>
            <a:ext cx="648072" cy="717471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 rotWithShape="1">
          <a:blip r:embed="rId3"/>
          <a:srcRect r="91036" b="-6751"/>
          <a:stretch/>
        </p:blipFill>
        <p:spPr>
          <a:xfrm>
            <a:off x="1272456" y="4626501"/>
            <a:ext cx="649762" cy="6747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36160" y="1268759"/>
            <a:ext cx="4047302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John McArdle</a:t>
            </a:r>
          </a:p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Stakeholder Manager</a:t>
            </a:r>
          </a:p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John.mcardle@gridsmartercities.com</a:t>
            </a:r>
          </a:p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4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 txBox="1"/>
          <p:nvPr/>
        </p:nvSpPr>
        <p:spPr>
          <a:xfrm>
            <a:off x="4511824" y="1729817"/>
            <a:ext cx="9290304" cy="35522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8520"/>
              </a:lnSpc>
            </a:pPr>
            <a:r>
              <a:rPr lang="en-GB" sz="166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250</a:t>
            </a:r>
          </a:p>
          <a:p>
            <a:pPr marL="12700" algn="ctr">
              <a:lnSpc>
                <a:spcPts val="36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Hours Spent</a:t>
            </a:r>
          </a:p>
          <a:p>
            <a:pPr marL="12700" algn="ctr">
              <a:lnSpc>
                <a:spcPts val="2800"/>
              </a:lnSpc>
            </a:pPr>
            <a:r>
              <a:rPr lang="en-GB" sz="24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idling in traffic in a year</a:t>
            </a:r>
          </a:p>
          <a:p>
            <a:pPr marL="12700" algn="ctr">
              <a:lnSpc>
                <a:spcPts val="2800"/>
              </a:lnSpc>
            </a:pPr>
            <a:r>
              <a:rPr lang="en-GB" sz="24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per vehicle.</a:t>
            </a:r>
          </a:p>
        </p:txBody>
      </p:sp>
      <p:sp>
        <p:nvSpPr>
          <p:cNvPr id="7" name="Rectangle 6"/>
          <p:cNvSpPr/>
          <p:nvPr/>
        </p:nvSpPr>
        <p:spPr>
          <a:xfrm rot="2420597">
            <a:off x="-3762353" y="-624481"/>
            <a:ext cx="8656719" cy="92075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4"/>
          <p:cNvSpPr txBox="1"/>
          <p:nvPr/>
        </p:nvSpPr>
        <p:spPr>
          <a:xfrm>
            <a:off x="-2040904" y="1728701"/>
            <a:ext cx="9290304" cy="319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8520"/>
              </a:lnSpc>
            </a:pPr>
            <a:r>
              <a:rPr lang="en-GB" sz="166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#1</a:t>
            </a:r>
          </a:p>
          <a:p>
            <a:pPr marL="12700" algn="ctr">
              <a:lnSpc>
                <a:spcPts val="36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London Ranked</a:t>
            </a:r>
          </a:p>
          <a:p>
            <a:pPr marL="12700" algn="ctr">
              <a:lnSpc>
                <a:spcPts val="2800"/>
              </a:lnSpc>
            </a:pPr>
            <a:r>
              <a:rPr lang="en-GB" sz="24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For congestion</a:t>
            </a:r>
          </a:p>
        </p:txBody>
      </p:sp>
    </p:spTree>
    <p:extLst>
      <p:ext uri="{BB962C8B-B14F-4D97-AF65-F5344CB8AC3E}">
        <p14:creationId xmlns:p14="http://schemas.microsoft.com/office/powerpoint/2010/main" val="1935191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701225">
            <a:off x="1227103" y="2177786"/>
            <a:ext cx="10387137" cy="102395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4"/>
          <p:cNvSpPr txBox="1"/>
          <p:nvPr/>
        </p:nvSpPr>
        <p:spPr>
          <a:xfrm>
            <a:off x="1775520" y="3094128"/>
            <a:ext cx="9290304" cy="319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8520"/>
              </a:lnSpc>
            </a:pPr>
            <a:r>
              <a:rPr lang="en-GB" sz="166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£15bn</a:t>
            </a:r>
          </a:p>
          <a:p>
            <a:pPr marL="12700" algn="ctr">
              <a:lnSpc>
                <a:spcPts val="36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Societal Health Costs</a:t>
            </a:r>
          </a:p>
          <a:p>
            <a:pPr marL="12700" algn="ctr">
              <a:lnSpc>
                <a:spcPts val="2800"/>
              </a:lnSpc>
            </a:pPr>
            <a:r>
              <a:rPr lang="en-GB" sz="24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from impact of Air Pollution</a:t>
            </a:r>
            <a:endParaRPr sz="2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What is          ?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00" y="180317"/>
            <a:ext cx="1455668" cy="7380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1464" y="1340768"/>
            <a:ext cx="1029714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bg1"/>
                </a:solidFill>
                <a:effectLst/>
                <a:latin typeface="Arial" charset="0"/>
                <a:ea typeface="Times New Roman" charset="0"/>
                <a:cs typeface="Arial" charset="0"/>
              </a:rPr>
              <a:t>Kerb is a Virtual Loading Booking System (VLBS) which makes more effective use of the kerbside for freight through allowing dynamic booking of spaces and thereby speeding up deliveries. </a:t>
            </a:r>
            <a:endParaRPr lang="en-US" sz="3200" dirty="0">
              <a:solidFill>
                <a:schemeClr val="bg1"/>
              </a:solidFill>
              <a:effectLst/>
              <a:latin typeface="Arial" charset="0"/>
              <a:ea typeface="Times New Roman" charset="0"/>
              <a:cs typeface="Times New Roman" charset="0"/>
            </a:endParaRPr>
          </a:p>
          <a:p>
            <a:pPr>
              <a:spcAft>
                <a:spcPts val="600"/>
              </a:spcAft>
            </a:pPr>
            <a:endParaRPr lang="en-GB" sz="2800" dirty="0">
              <a:solidFill>
                <a:schemeClr val="bg1"/>
              </a:solidFill>
              <a:effectLst/>
              <a:latin typeface="Arial" charset="0"/>
              <a:ea typeface="Times New Roman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bg1"/>
                </a:solidFill>
                <a:effectLst/>
                <a:latin typeface="Arial" charset="0"/>
                <a:ea typeface="Times New Roman" charset="0"/>
                <a:cs typeface="Arial" charset="0"/>
              </a:rPr>
              <a:t>This is a real-time Dynamic, Intelligent Kerbside Management solution for cities. It is patent protected and ready for market, with global potential.</a:t>
            </a:r>
            <a:endParaRPr lang="en-US" sz="3200" dirty="0">
              <a:solidFill>
                <a:schemeClr val="bg1"/>
              </a:solidFill>
              <a:effectLst/>
              <a:latin typeface="Arial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71464" y="1340768"/>
            <a:ext cx="102971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Kerb is a web-based scalable application which allows commercial vehicle operators to opt to pay and park / load unload on previously unavailable kerb space in high density, urban areas that are typically subject to traffic congestion.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application is available on Android and IOS Smartphones or via web-based management portal.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How does Kerb work?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62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71464" y="1340768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Engineers identify locations where loading restrictions apply, that can be lifted for specified periods.</a:t>
            </a:r>
            <a:b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Charges are set to take account of congestion and emissions.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space is made available for dynamic Dispensations, there is no need to change the Traffic Orders or signs.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How does Kerb work?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8904312" y="332656"/>
            <a:ext cx="929030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800" b="1" i="1" spc="15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Local Authorities</a:t>
            </a:r>
            <a:endParaRPr sz="2800" b="1" i="1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87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71464" y="1340768"/>
            <a:ext cx="61926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Civil Enforcement Officer arrives and finds a vehicle in </a:t>
            </a:r>
            <a:r>
              <a:rPr lang="en-GB" sz="28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ra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estricted</a:t>
            </a: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loading space.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Officer checks to see if the vehicle has booked a Kerb VLB. If the vehicle hasn’t booked, enforcement takes place.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LA receives consolidated payment for use of Kerb VLBs.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How does Kerb work?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8904312" y="332656"/>
            <a:ext cx="929030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800" b="1" i="1" spc="15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Enforcement</a:t>
            </a:r>
            <a:endParaRPr sz="2800" b="1" i="1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845894"/>
            <a:ext cx="5463426" cy="54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9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0"/>
            <a:ext cx="237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71464" y="1340768"/>
            <a:ext cx="59046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Reserve a loading bay at a defined location where loading is normally restricted.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Find the specific timeslot that you wish to book.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Turn up and use the bay for the allotted time.</a:t>
            </a:r>
          </a:p>
          <a:p>
            <a:endParaRPr lang="en-GB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271464" y="332656"/>
            <a:ext cx="92903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500" b="1" spc="15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How does Kerb work?</a:t>
            </a:r>
            <a:endParaRPr sz="45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10344472" y="332656"/>
            <a:ext cx="929030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800" b="1" i="1" spc="15" dirty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Hauliers</a:t>
            </a:r>
            <a:endParaRPr sz="2800" b="1" i="1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3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27499</TotalTime>
  <Words>1034</Words>
  <Application>Microsoft Office PowerPoint</Application>
  <PresentationFormat>Widescreen</PresentationFormat>
  <Paragraphs>139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 Hyams</dc:creator>
  <cp:lastModifiedBy>John Mcardle</cp:lastModifiedBy>
  <cp:revision>84</cp:revision>
  <cp:lastPrinted>2017-08-16T17:28:03Z</cp:lastPrinted>
  <dcterms:created xsi:type="dcterms:W3CDTF">2017-07-28T12:49:17Z</dcterms:created>
  <dcterms:modified xsi:type="dcterms:W3CDTF">2017-10-12T09:58:33Z</dcterms:modified>
</cp:coreProperties>
</file>