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7" r:id="rId3"/>
    <p:sldId id="259" r:id="rId4"/>
    <p:sldId id="261" r:id="rId5"/>
    <p:sldId id="285" r:id="rId6"/>
    <p:sldId id="293" r:id="rId7"/>
    <p:sldId id="266" r:id="rId8"/>
    <p:sldId id="300" r:id="rId9"/>
    <p:sldId id="301" r:id="rId10"/>
    <p:sldId id="305" r:id="rId11"/>
    <p:sldId id="309" r:id="rId12"/>
    <p:sldId id="310" r:id="rId13"/>
    <p:sldId id="311" r:id="rId14"/>
    <p:sldId id="312" r:id="rId15"/>
    <p:sldId id="313" r:id="rId16"/>
    <p:sldId id="315" r:id="rId17"/>
    <p:sldId id="317" r:id="rId18"/>
    <p:sldId id="318" r:id="rId19"/>
    <p:sldId id="316" r:id="rId20"/>
    <p:sldId id="314" r:id="rId21"/>
    <p:sldId id="28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DE6058-47A7-4D3A-B44B-EB1E22B4A1F6}" type="datetimeFigureOut">
              <a:rPr lang="en-GB" smtClean="0"/>
              <a:t>17/04/2018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793831-EAEC-40E0-8AE6-2DF7DBCC6C45}" type="slidenum">
              <a:rPr lang="en-GB" smtClean="0"/>
              <a:t>‹#›</a:t>
            </a:fld>
            <a:endParaRPr lang="en-GB" dirty="0"/>
          </a:p>
        </p:txBody>
      </p:sp>
    </p:spTree>
    <p:extLst>
      <p:ext uri="{BB962C8B-B14F-4D97-AF65-F5344CB8AC3E}">
        <p14:creationId xmlns:p14="http://schemas.microsoft.com/office/powerpoint/2010/main" val="3796161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9678943-76E9-446B-9102-B3B3BDBAA096}" type="slidenum">
              <a:rPr lang="en-GB" altLang="en-US" smtClean="0">
                <a:solidFill>
                  <a:prstClr val="black"/>
                </a:solidFill>
              </a:rPr>
              <a:pPr algn="r" eaLnBrk="1" hangingPunct="1">
                <a:spcBef>
                  <a:spcPct val="0"/>
                </a:spcBef>
              </a:pPr>
              <a:t>1</a:t>
            </a:fld>
            <a:endParaRPr lang="en-GB" altLang="en-US" dirty="0" smtClean="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eaLnBrk="1" hangingPunct="1"/>
            <a:endParaRPr lang="en-GB" altLang="en-US" dirty="0" smtClean="0"/>
          </a:p>
          <a:p>
            <a:pPr eaLnBrk="1" hangingPunct="1"/>
            <a:endParaRPr lang="en-GB" altLang="en-US" dirty="0" smtClean="0"/>
          </a:p>
          <a:p>
            <a:pPr eaLnBrk="1" hangingPunct="1"/>
            <a:r>
              <a:rPr lang="en-GB" altLang="en-US" dirty="0" smtClean="0"/>
              <a:t>We are a national membership organisation and currently have about 15,000 members most of whom are disabled people.</a:t>
            </a:r>
          </a:p>
          <a:p>
            <a:pPr eaLnBrk="1" hangingPunct="1"/>
            <a:endParaRPr lang="en-GB" altLang="en-US" dirty="0" smtClean="0"/>
          </a:p>
          <a:p>
            <a:pPr eaLnBrk="1" hangingPunct="1"/>
            <a:r>
              <a:rPr lang="en-GB" altLang="en-US" dirty="0" smtClean="0"/>
              <a:t>Not a new charity.</a:t>
            </a:r>
          </a:p>
          <a:p>
            <a:pPr eaLnBrk="1" hangingPunct="1"/>
            <a:endParaRPr lang="en-GB" altLang="en-US" dirty="0" smtClean="0"/>
          </a:p>
          <a:p>
            <a:pPr eaLnBrk="1" hangingPunct="1"/>
            <a:r>
              <a:rPr lang="en-GB" altLang="en-US" dirty="0" smtClean="0"/>
              <a:t>The charity is a result of a merger between two organisations, one of which was the Disabled Drivers’ Motor Club (DDMC) which was founded in 1922.</a:t>
            </a:r>
          </a:p>
          <a:p>
            <a:pPr eaLnBrk="1" hangingPunct="1"/>
            <a:endParaRPr lang="en-GB" altLang="en-US" dirty="0" smtClean="0"/>
          </a:p>
          <a:p>
            <a:pPr eaLnBrk="1" hangingPunct="1"/>
            <a:r>
              <a:rPr lang="en-GB" altLang="en-US" dirty="0" smtClean="0"/>
              <a:t>The founder members of this organisation had all lost limbs in the first world war and they met at Roehampton hospital whilst having limbs fitted. The seven ex-servicemen only had 6 legs between them but were all keen to prove that disabled people could drive. They therefore formed the Disabled Drivers’ Motor Club and took part in motor sport events. However, they were soon to become a campaigning charity and their first successful campaign was against a provision of the Road Traffic Bill in 1933 which would have prevented disabled people from driving. </a:t>
            </a:r>
          </a:p>
          <a:p>
            <a:pPr eaLnBrk="1" hangingPunct="1"/>
            <a:endParaRPr lang="en-GB" altLang="en-US" dirty="0" smtClean="0"/>
          </a:p>
        </p:txBody>
      </p:sp>
      <p:sp>
        <p:nvSpPr>
          <p:cNvPr id="26628"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BAF6948-432A-4476-9EBD-8162D5DB9DF4}" type="slidenum">
              <a:rPr lang="en-GB" altLang="en-US">
                <a:solidFill>
                  <a:prstClr val="black"/>
                </a:solidFill>
              </a:rPr>
              <a:pPr algn="r" eaLnBrk="1" hangingPunct="1">
                <a:spcBef>
                  <a:spcPct val="0"/>
                </a:spcBef>
              </a:pPr>
              <a:t>2</a:t>
            </a:fld>
            <a:endParaRPr lang="en-GB"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p:spPr>
        <p:txBody>
          <a:bodyPr/>
          <a:lstStyle/>
          <a:p>
            <a:endParaRPr lang="en-GB" altLang="en-US" dirty="0" smtClean="0"/>
          </a:p>
        </p:txBody>
      </p:sp>
      <p:sp>
        <p:nvSpPr>
          <p:cNvPr id="1741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fld id="{E8310D62-58EB-42FA-81AD-9A60DF994B4F}" type="slidenum">
              <a:rPr lang="en-GB" altLang="en-US">
                <a:solidFill>
                  <a:prstClr val="black"/>
                </a:solidFill>
              </a:rPr>
              <a:pPr eaLnBrk="1" hangingPunct="1"/>
              <a:t>9</a:t>
            </a:fld>
            <a:endParaRPr lang="en-GB"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pitchFamily="34" charset="0"/>
              </a:defRPr>
            </a:lvl1pPr>
            <a:lvl2pPr marL="742950" indent="-285750" algn="l" eaLnBrk="0" hangingPunct="0">
              <a:spcBef>
                <a:spcPct val="30000"/>
              </a:spcBef>
              <a:defRPr sz="1200">
                <a:solidFill>
                  <a:schemeClr val="tx1"/>
                </a:solidFill>
                <a:latin typeface="Arial" pitchFamily="34" charset="0"/>
              </a:defRPr>
            </a:lvl2pPr>
            <a:lvl3pPr marL="1143000" indent="-228600" algn="l" eaLnBrk="0" hangingPunct="0">
              <a:spcBef>
                <a:spcPct val="30000"/>
              </a:spcBef>
              <a:defRPr sz="1200">
                <a:solidFill>
                  <a:schemeClr val="tx1"/>
                </a:solidFill>
                <a:latin typeface="Arial" pitchFamily="34" charset="0"/>
              </a:defRPr>
            </a:lvl3pPr>
            <a:lvl4pPr marL="1600200" indent="-228600" algn="l" eaLnBrk="0" hangingPunct="0">
              <a:spcBef>
                <a:spcPct val="30000"/>
              </a:spcBef>
              <a:defRPr sz="1200">
                <a:solidFill>
                  <a:schemeClr val="tx1"/>
                </a:solidFill>
                <a:latin typeface="Arial" pitchFamily="34" charset="0"/>
              </a:defRPr>
            </a:lvl4pPr>
            <a:lvl5pPr marL="2057400" indent="-228600" algn="l"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7520C00-4E65-40ED-8FCB-F5D620B785C6}" type="slidenum">
              <a:rPr lang="en-GB" altLang="en-US">
                <a:solidFill>
                  <a:prstClr val="black"/>
                </a:solidFill>
              </a:rPr>
              <a:pPr algn="r" eaLnBrk="1" hangingPunct="1">
                <a:spcBef>
                  <a:spcPct val="0"/>
                </a:spcBef>
              </a:pPr>
              <a:t>20</a:t>
            </a:fld>
            <a:endParaRPr lang="en-GB" altLang="en-US" dirty="0">
              <a:solidFill>
                <a:prstClr val="black"/>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n-US" alt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E6CEA70-F4DF-4C16-8FAF-5CC8F363C4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3602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538259-140E-470A-A9E3-A08458C6F5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0402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FAE4CA-ACE5-4E3C-98F9-8AC4FBB5752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01976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2BFFC7-3925-42D4-923A-B297E246042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096561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30D6A2-8FE8-46B8-93B5-5293BD2EB31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05142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FC442D-412A-434E-B1A2-524A047CED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932120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3438966-8A47-4336-98B2-DB366601FED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58299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92238F4-9B36-4E99-9288-5AFF8830135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40216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1A2329D-D29F-44B3-8BB4-7B201BB6E0D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375073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993AD2-B47F-4051-8B8C-6D617B0BBC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86862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241694B-5E05-4D66-A079-5B64481191F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5959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E2D9CD-CB79-4E51-BB9B-C8414CFC0F3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144245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4F3EB7-487F-4303-90A3-26B8355C519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46396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6B7569-CBCF-4452-9597-82CBAF1434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21369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AF126D-BCE7-4F1C-9420-9AACC1026CD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9267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6F8491-9309-4833-A91E-6D5D3A42515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08900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65832D-DC88-4626-AA81-7E4BE6E5262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90591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329A59-C948-475F-8BEF-14E92DCF185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3841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D8429D-8212-40E9-9C75-4BA3082925C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0463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F38B87D-17A9-48F6-AE62-94B72223193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2201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824C03-E373-4ED4-B8F6-704E37AAD40E}"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22825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903DB07-3453-4C7F-AA49-76B54DAF0F3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84324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EE8E633-623B-4970-A957-AECDB9021162}"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3897561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F8B066B9-464F-4E96-8A3C-E0FEFBE89DFC}" type="slidenum">
              <a:rPr lang="en-GB">
                <a:solidFill>
                  <a:srgbClr val="000000"/>
                </a:solidFill>
              </a:rPr>
              <a:pPr fontAlgn="base">
                <a:spcBef>
                  <a:spcPct val="0"/>
                </a:spcBef>
                <a:spcAft>
                  <a:spcPct val="0"/>
                </a:spcAft>
                <a:defRPr/>
              </a:pPr>
              <a:t>‹#›</a:t>
            </a:fld>
            <a:endParaRPr lang="en-GB" dirty="0">
              <a:solidFill>
                <a:srgbClr val="000000"/>
              </a:solidFill>
            </a:endParaRPr>
          </a:p>
        </p:txBody>
      </p:sp>
    </p:spTree>
    <p:extLst>
      <p:ext uri="{BB962C8B-B14F-4D97-AF65-F5344CB8AC3E}">
        <p14:creationId xmlns:p14="http://schemas.microsoft.com/office/powerpoint/2010/main" val="32586358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p:txBody>
          <a:bodyPr/>
          <a:lstStyle/>
          <a:p>
            <a:pPr eaLnBrk="1" hangingPunct="1"/>
            <a:r>
              <a:rPr lang="en-GB" altLang="en-US" sz="4000" b="1" dirty="0" smtClean="0">
                <a:solidFill>
                  <a:schemeClr val="bg1"/>
                </a:solidFill>
              </a:rPr>
              <a:t>Graham Footer</a:t>
            </a:r>
          </a:p>
          <a:p>
            <a:pPr eaLnBrk="1" hangingPunct="1"/>
            <a:r>
              <a:rPr lang="en-GB" altLang="en-US" sz="4000" b="1" dirty="0" smtClean="0">
                <a:solidFill>
                  <a:schemeClr val="bg1"/>
                </a:solidFill>
              </a:rPr>
              <a:t>Chief Executive  </a:t>
            </a:r>
          </a:p>
          <a:p>
            <a:pPr eaLnBrk="1" hangingPunct="1"/>
            <a:endParaRPr lang="en-GB" altLang="en-US" sz="3600" b="1" dirty="0" smtClean="0">
              <a:solidFill>
                <a:schemeClr val="bg1"/>
              </a:solidFill>
            </a:endParaRPr>
          </a:p>
        </p:txBody>
      </p:sp>
      <p:pic>
        <p:nvPicPr>
          <p:cNvPr id="3075" name="Picture 4" descr="DMUK Logo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692150"/>
            <a:ext cx="43926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52460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4638"/>
            <a:ext cx="8229600" cy="1282700"/>
          </a:xfrm>
        </p:spPr>
        <p:txBody>
          <a:bodyPr/>
          <a:lstStyle/>
          <a:p>
            <a:r>
              <a:rPr lang="en-GB" altLang="en-US" dirty="0" smtClean="0"/>
              <a:t/>
            </a:r>
            <a:br>
              <a:rPr lang="en-GB" altLang="en-US" dirty="0" smtClean="0"/>
            </a:br>
            <a:r>
              <a:rPr lang="en-GB" altLang="en-US" sz="3600" dirty="0" smtClean="0">
                <a:solidFill>
                  <a:schemeClr val="bg1"/>
                </a:solidFill>
              </a:rPr>
              <a:t>THE NEW ELIGIBILITY CRITERION</a:t>
            </a:r>
            <a:endParaRPr lang="en-GB" altLang="en-US" dirty="0" smtClean="0"/>
          </a:p>
        </p:txBody>
      </p:sp>
      <p:pic>
        <p:nvPicPr>
          <p:cNvPr id="34819"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224135" cy="663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ontent Placeholder 1"/>
          <p:cNvSpPr>
            <a:spLocks noGrp="1"/>
          </p:cNvSpPr>
          <p:nvPr>
            <p:ph idx="1"/>
          </p:nvPr>
        </p:nvSpPr>
        <p:spPr/>
        <p:txBody>
          <a:bodyPr/>
          <a:lstStyle/>
          <a:p>
            <a:r>
              <a:rPr lang="en-GB" sz="2800" dirty="0" smtClean="0">
                <a:solidFill>
                  <a:schemeClr val="bg1"/>
                </a:solidFill>
              </a:rPr>
              <a:t>Changing one word makes a world of difference when it comes to interpretation. </a:t>
            </a:r>
          </a:p>
          <a:p>
            <a:r>
              <a:rPr lang="en-GB" sz="2800" dirty="0" smtClean="0">
                <a:solidFill>
                  <a:schemeClr val="bg1"/>
                </a:solidFill>
              </a:rPr>
              <a:t>The proposition is to change the word “in” to “when”. </a:t>
            </a:r>
          </a:p>
          <a:p>
            <a:r>
              <a:rPr lang="en-GB" sz="2800" dirty="0" smtClean="0">
                <a:solidFill>
                  <a:schemeClr val="bg1"/>
                </a:solidFill>
              </a:rPr>
              <a:t>If that happens it will be a game changer. </a:t>
            </a:r>
          </a:p>
          <a:p>
            <a:r>
              <a:rPr lang="en-GB" sz="2800" dirty="0" smtClean="0">
                <a:solidFill>
                  <a:schemeClr val="bg1"/>
                </a:solidFill>
              </a:rPr>
              <a:t>Without very specific and clear guidance of what that means, it could cause even more ambiguity around eligibility. The opposite of what DfT are trying to achieve </a:t>
            </a:r>
            <a:r>
              <a:rPr lang="en-GB" dirty="0" smtClean="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412484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ELIGIBILITY ASSESSOR</a:t>
            </a:r>
            <a:endParaRPr lang="en-GB" sz="3200" dirty="0">
              <a:solidFill>
                <a:schemeClr val="bg1"/>
              </a:solidFill>
            </a:endParaRPr>
          </a:p>
        </p:txBody>
      </p:sp>
      <p:sp>
        <p:nvSpPr>
          <p:cNvPr id="3" name="Content Placeholder 2"/>
          <p:cNvSpPr>
            <a:spLocks noGrp="1"/>
          </p:cNvSpPr>
          <p:nvPr>
            <p:ph idx="1"/>
          </p:nvPr>
        </p:nvSpPr>
        <p:spPr/>
        <p:txBody>
          <a:bodyPr/>
          <a:lstStyle/>
          <a:p>
            <a:r>
              <a:rPr lang="en-GB" sz="2800" dirty="0" smtClean="0">
                <a:solidFill>
                  <a:schemeClr val="bg1"/>
                </a:solidFill>
              </a:rPr>
              <a:t>The consultation proposed that the Eligibility Assessor no longer has to be independent. </a:t>
            </a:r>
          </a:p>
          <a:p>
            <a:r>
              <a:rPr lang="en-GB" sz="2800" dirty="0" smtClean="0">
                <a:solidFill>
                  <a:schemeClr val="bg1"/>
                </a:solidFill>
              </a:rPr>
              <a:t>DMUK believes this would be a backward step and that Eligibility Assessors should remain independent.</a:t>
            </a:r>
          </a:p>
          <a:p>
            <a:r>
              <a:rPr lang="en-GB" sz="2800" dirty="0" smtClean="0">
                <a:solidFill>
                  <a:schemeClr val="bg1"/>
                </a:solidFill>
              </a:rPr>
              <a:t>There is no genuine reason why this cannot continue to be the case.   </a:t>
            </a:r>
            <a:endParaRPr lang="en-GB" sz="2800" dirty="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224135" cy="663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9938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chemeClr val="bg1"/>
                </a:solidFill>
              </a:rPr>
              <a:t/>
            </a:r>
            <a:br>
              <a:rPr lang="en-GB" sz="2800" dirty="0" smtClean="0">
                <a:solidFill>
                  <a:schemeClr val="bg1"/>
                </a:solidFill>
              </a:rPr>
            </a:br>
            <a:r>
              <a:rPr lang="en-GB" sz="2800" dirty="0" smtClean="0">
                <a:solidFill>
                  <a:schemeClr val="bg1"/>
                </a:solidFill>
              </a:rPr>
              <a:t>LINKING AUTOMATIC ELIGIBILITY TO PIP </a:t>
            </a:r>
            <a:endParaRPr lang="en-GB" sz="2800" dirty="0">
              <a:solidFill>
                <a:schemeClr val="bg1"/>
              </a:solidFill>
            </a:endParaRPr>
          </a:p>
        </p:txBody>
      </p:sp>
      <p:sp>
        <p:nvSpPr>
          <p:cNvPr id="3" name="Content Placeholder 2"/>
          <p:cNvSpPr>
            <a:spLocks noGrp="1"/>
          </p:cNvSpPr>
          <p:nvPr>
            <p:ph idx="1"/>
          </p:nvPr>
        </p:nvSpPr>
        <p:spPr>
          <a:xfrm>
            <a:off x="457200" y="1600200"/>
            <a:ext cx="8229600" cy="4565104"/>
          </a:xfrm>
        </p:spPr>
        <p:txBody>
          <a:bodyPr/>
          <a:lstStyle/>
          <a:p>
            <a:r>
              <a:rPr lang="en-GB" sz="2800" dirty="0" smtClean="0">
                <a:solidFill>
                  <a:schemeClr val="bg1"/>
                </a:solidFill>
              </a:rPr>
              <a:t>The proposal is to link eligibility to those who have 12 points in the “planning and following journeys” </a:t>
            </a:r>
            <a:r>
              <a:rPr lang="en-GB" sz="2800" dirty="0" smtClean="0">
                <a:solidFill>
                  <a:schemeClr val="bg1"/>
                </a:solidFill>
              </a:rPr>
              <a:t>descriptor </a:t>
            </a:r>
            <a:r>
              <a:rPr lang="en-GB" sz="2800" dirty="0" smtClean="0">
                <a:solidFill>
                  <a:schemeClr val="bg1"/>
                </a:solidFill>
              </a:rPr>
              <a:t>of PIP. </a:t>
            </a:r>
          </a:p>
          <a:p>
            <a:r>
              <a:rPr lang="en-GB" sz="2800" dirty="0" smtClean="0">
                <a:solidFill>
                  <a:schemeClr val="bg1"/>
                </a:solidFill>
              </a:rPr>
              <a:t>It is already linked to PIP under the “moving around” descriptor within PIP for those with 8 points or more. </a:t>
            </a:r>
          </a:p>
          <a:p>
            <a:r>
              <a:rPr lang="en-GB" sz="2800" dirty="0" smtClean="0">
                <a:solidFill>
                  <a:schemeClr val="bg1"/>
                </a:solidFill>
              </a:rPr>
              <a:t>The proposed change is unnecessary and could again lead to a steep increase in Blue Badge holders.    </a:t>
            </a:r>
            <a:endParaRPr lang="en-GB" sz="2800" dirty="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05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WHAT NEEDS TO HAPPEN? </a:t>
            </a:r>
            <a:endParaRPr lang="en-GB" sz="3200" dirty="0">
              <a:solidFill>
                <a:schemeClr val="bg1"/>
              </a:solidFill>
            </a:endParaRPr>
          </a:p>
        </p:txBody>
      </p:sp>
      <p:sp>
        <p:nvSpPr>
          <p:cNvPr id="3" name="Content Placeholder 2"/>
          <p:cNvSpPr>
            <a:spLocks noGrp="1"/>
          </p:cNvSpPr>
          <p:nvPr>
            <p:ph idx="1"/>
          </p:nvPr>
        </p:nvSpPr>
        <p:spPr/>
        <p:txBody>
          <a:bodyPr/>
          <a:lstStyle/>
          <a:p>
            <a:r>
              <a:rPr lang="en-GB" sz="2800" dirty="0" smtClean="0">
                <a:solidFill>
                  <a:schemeClr val="bg1"/>
                </a:solidFill>
              </a:rPr>
              <a:t>DfT needs to carry out a comprehensive review of the scheme and address the current deficiencies which are identified.  </a:t>
            </a:r>
          </a:p>
          <a:p>
            <a:r>
              <a:rPr lang="en-GB" sz="2800" dirty="0" smtClean="0">
                <a:solidFill>
                  <a:schemeClr val="bg1"/>
                </a:solidFill>
              </a:rPr>
              <a:t>Carry out an impact assessment of the proposition and its probable long term effects on the scheme.</a:t>
            </a:r>
          </a:p>
          <a:p>
            <a:r>
              <a:rPr lang="en-GB" sz="2800" dirty="0" smtClean="0">
                <a:solidFill>
                  <a:schemeClr val="bg1"/>
                </a:solidFill>
              </a:rPr>
              <a:t>Give Local Authorities more support in terms of guidance, provision and enforcement.</a:t>
            </a:r>
            <a:r>
              <a:rPr lang="en-GB" dirty="0" smtClean="0">
                <a:solidFill>
                  <a:schemeClr val="bg1"/>
                </a:solidFill>
              </a:rPr>
              <a:t>  </a:t>
            </a:r>
          </a:p>
          <a:p>
            <a:r>
              <a:rPr lang="en-GB" sz="2800" dirty="0" smtClean="0">
                <a:solidFill>
                  <a:schemeClr val="bg1"/>
                </a:solidFill>
              </a:rPr>
              <a:t>Take an holistic approach to the subject. </a:t>
            </a:r>
            <a:r>
              <a:rPr lang="en-GB" dirty="0" smtClean="0">
                <a:solidFill>
                  <a:schemeClr val="bg1"/>
                </a:solidFill>
              </a:rPr>
              <a:t> </a:t>
            </a:r>
            <a:endParaRPr lang="en-GB" dirty="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984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WHAT WE NEED TO KNOW</a:t>
            </a:r>
            <a:endParaRPr lang="en-GB" sz="3200"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When and how would the changes take effect?</a:t>
            </a:r>
          </a:p>
          <a:p>
            <a:r>
              <a:rPr lang="en-GB" dirty="0" smtClean="0">
                <a:solidFill>
                  <a:schemeClr val="bg1"/>
                </a:solidFill>
              </a:rPr>
              <a:t>What is the estimated increase in demand for Blue Badges likely to be? </a:t>
            </a:r>
          </a:p>
          <a:p>
            <a:r>
              <a:rPr lang="en-GB" dirty="0" smtClean="0">
                <a:solidFill>
                  <a:schemeClr val="bg1"/>
                </a:solidFill>
              </a:rPr>
              <a:t>What are the DfT plans regarding parking provision? </a:t>
            </a:r>
          </a:p>
          <a:p>
            <a:r>
              <a:rPr lang="en-GB" dirty="0" smtClean="0">
                <a:solidFill>
                  <a:schemeClr val="bg1"/>
                </a:solidFill>
              </a:rPr>
              <a:t>What are the plans to address the lack of enforcement? </a:t>
            </a:r>
            <a:endParaRPr lang="en-GB" dirty="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49904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MENTAL HEALTH STATISTICS</a:t>
            </a:r>
            <a:endParaRPr lang="en-GB" sz="3200" dirty="0">
              <a:solidFill>
                <a:schemeClr val="bg1"/>
              </a:solidFill>
            </a:endParaRPr>
          </a:p>
        </p:txBody>
      </p:sp>
      <p:sp>
        <p:nvSpPr>
          <p:cNvPr id="3" name="Content Placeholder 2"/>
          <p:cNvSpPr>
            <a:spLocks noGrp="1"/>
          </p:cNvSpPr>
          <p:nvPr>
            <p:ph idx="1"/>
          </p:nvPr>
        </p:nvSpPr>
        <p:spPr>
          <a:xfrm>
            <a:off x="457200" y="1600200"/>
            <a:ext cx="8229600" cy="4637112"/>
          </a:xfrm>
        </p:spPr>
        <p:txBody>
          <a:bodyPr/>
          <a:lstStyle/>
          <a:p>
            <a:r>
              <a:rPr lang="en-GB" dirty="0" smtClean="0">
                <a:solidFill>
                  <a:schemeClr val="bg1"/>
                </a:solidFill>
              </a:rPr>
              <a:t>In England there are approximately 1,191,000 people with a learning disability of which 905,000 are adults aged 18+. 530,000 men and 375,000 women. </a:t>
            </a:r>
          </a:p>
          <a:p>
            <a:r>
              <a:rPr lang="en-GB" dirty="0" smtClean="0">
                <a:solidFill>
                  <a:schemeClr val="bg1"/>
                </a:solidFill>
              </a:rPr>
              <a:t>There are 700,000 people with Autism in the UK</a:t>
            </a:r>
          </a:p>
          <a:p>
            <a:r>
              <a:rPr lang="en-GB" dirty="0" smtClean="0">
                <a:solidFill>
                  <a:schemeClr val="bg1"/>
                </a:solidFill>
              </a:rPr>
              <a:t>There are 850,000 people with Dementia in the UK. This is expected to rise to 1Million by 2025.</a:t>
            </a:r>
          </a:p>
          <a:p>
            <a:pPr marL="0" indent="0">
              <a:buNone/>
            </a:pPr>
            <a:endParaRPr lang="en-GB" dirty="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4915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
            </a:r>
            <a:br>
              <a:rPr lang="en-GB" sz="3200" dirty="0" smtClean="0">
                <a:solidFill>
                  <a:schemeClr val="bg1"/>
                </a:solidFill>
              </a:rPr>
            </a:br>
            <a:r>
              <a:rPr lang="en-GB" sz="3200" dirty="0" smtClean="0">
                <a:solidFill>
                  <a:schemeClr val="bg1"/>
                </a:solidFill>
              </a:rPr>
              <a:t>MENTAL HEALTH STATISTICS (Cont.)</a:t>
            </a:r>
            <a:endParaRPr lang="en-GB" sz="3200" dirty="0">
              <a:solidFill>
                <a:schemeClr val="bg1"/>
              </a:solidFill>
            </a:endParaRPr>
          </a:p>
        </p:txBody>
      </p:sp>
      <p:sp>
        <p:nvSpPr>
          <p:cNvPr id="3" name="Content Placeholder 2"/>
          <p:cNvSpPr>
            <a:spLocks noGrp="1"/>
          </p:cNvSpPr>
          <p:nvPr>
            <p:ph idx="1"/>
          </p:nvPr>
        </p:nvSpPr>
        <p:spPr>
          <a:xfrm>
            <a:off x="457200" y="1600200"/>
            <a:ext cx="8229600" cy="4925144"/>
          </a:xfrm>
        </p:spPr>
        <p:txBody>
          <a:bodyPr/>
          <a:lstStyle/>
          <a:p>
            <a:pPr>
              <a:lnSpc>
                <a:spcPct val="115000"/>
              </a:lnSpc>
              <a:spcAft>
                <a:spcPts val="1000"/>
              </a:spcAft>
            </a:pPr>
            <a:r>
              <a:rPr lang="en-GB" sz="1600" dirty="0">
                <a:solidFill>
                  <a:schemeClr val="bg1"/>
                </a:solidFill>
                <a:ea typeface="Calibri"/>
                <a:cs typeface="Times New Roman"/>
              </a:rPr>
              <a:t>Analysis of 2014/15 Health and Social Care Information Centre data shows that almost two million people (1,835,996) were in contact with mental health and learning disability services at some point in the year, an increase of 89,298 (5.1 per cent) on the previous year. This means that 3,617 people per 100,000 of the population in England accessed mental health and learning disability services (approximately one person in 28).</a:t>
            </a:r>
          </a:p>
          <a:p>
            <a:pPr>
              <a:lnSpc>
                <a:spcPct val="115000"/>
              </a:lnSpc>
              <a:spcAft>
                <a:spcPts val="1000"/>
              </a:spcAft>
            </a:pPr>
            <a:r>
              <a:rPr lang="en-GB" sz="1600" dirty="0">
                <a:solidFill>
                  <a:schemeClr val="bg1"/>
                </a:solidFill>
                <a:ea typeface="Calibri"/>
                <a:cs typeface="Times New Roman"/>
              </a:rPr>
              <a:t>Over one million women (1,004,227) were in contact with mental health and learning disability services in 2014/15. This is higher than the number of men (829,677) and equates to 54.7 per cent of the total number of people over the year. (</a:t>
            </a:r>
            <a:r>
              <a:rPr lang="en-GB" sz="1600" dirty="0" smtClean="0">
                <a:solidFill>
                  <a:schemeClr val="bg1"/>
                </a:solidFill>
                <a:ea typeface="Calibri"/>
                <a:cs typeface="Times New Roman"/>
              </a:rPr>
              <a:t>source: </a:t>
            </a:r>
            <a:r>
              <a:rPr lang="en-GB" sz="1600" dirty="0">
                <a:solidFill>
                  <a:schemeClr val="bg1"/>
                </a:solidFill>
                <a:ea typeface="Calibri"/>
                <a:cs typeface="Times New Roman"/>
              </a:rPr>
              <a:t>Mental Health Network, NHS Confederation 2016) </a:t>
            </a:r>
          </a:p>
          <a:p>
            <a:pPr>
              <a:lnSpc>
                <a:spcPct val="115000"/>
              </a:lnSpc>
              <a:spcAft>
                <a:spcPts val="1000"/>
              </a:spcAft>
            </a:pPr>
            <a:r>
              <a:rPr lang="en-GB" sz="1600" dirty="0">
                <a:solidFill>
                  <a:schemeClr val="bg1"/>
                </a:solidFill>
                <a:ea typeface="Calibri"/>
                <a:cs typeface="Times New Roman"/>
              </a:rPr>
              <a:t>Many people with mental health problems will be seen mainly by their GP. According to a Care Quality Commission (CQC) report from 2015, at any given time an average of one in four patients of a fulltime GP requires treatment for a mental health condition. There were nearly three million adults on local GP registers for depression in 2013/14, and nearly 500,000 people on GP registers for a serious mental illness</a:t>
            </a:r>
            <a:r>
              <a:rPr lang="en-GB" sz="1600" dirty="0" smtClean="0">
                <a:solidFill>
                  <a:schemeClr val="bg1"/>
                </a:solidFill>
                <a:ea typeface="Calibri"/>
                <a:cs typeface="Times New Roman"/>
              </a:rPr>
              <a:t>. </a:t>
            </a:r>
            <a:r>
              <a:rPr lang="en-GB" sz="1600" dirty="0">
                <a:solidFill>
                  <a:schemeClr val="bg1"/>
                </a:solidFill>
                <a:ea typeface="Calibri"/>
                <a:cs typeface="Times New Roman"/>
              </a:rPr>
              <a:t>(</a:t>
            </a:r>
            <a:r>
              <a:rPr lang="en-GB" sz="1600" dirty="0" smtClean="0">
                <a:solidFill>
                  <a:schemeClr val="bg1"/>
                </a:solidFill>
                <a:ea typeface="Calibri"/>
                <a:cs typeface="Times New Roman"/>
              </a:rPr>
              <a:t>source: </a:t>
            </a:r>
            <a:r>
              <a:rPr lang="en-GB" sz="1600" dirty="0">
                <a:solidFill>
                  <a:schemeClr val="bg1"/>
                </a:solidFill>
                <a:ea typeface="Calibri"/>
                <a:cs typeface="Times New Roman"/>
              </a:rPr>
              <a:t>Mental Health Network, NHS Confederation 2016) </a:t>
            </a:r>
          </a:p>
          <a:p>
            <a:endParaRPr lang="en-GB" sz="1600" dirty="0"/>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1757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MENTAL HEALTH (Cont.) </a:t>
            </a:r>
            <a:endParaRPr lang="en-GB" sz="3200" dirty="0">
              <a:solidFill>
                <a:schemeClr val="bg1"/>
              </a:solidFill>
            </a:endParaRPr>
          </a:p>
        </p:txBody>
      </p:sp>
      <p:sp>
        <p:nvSpPr>
          <p:cNvPr id="3" name="Content Placeholder 2"/>
          <p:cNvSpPr>
            <a:spLocks noGrp="1"/>
          </p:cNvSpPr>
          <p:nvPr>
            <p:ph idx="1"/>
          </p:nvPr>
        </p:nvSpPr>
        <p:spPr/>
        <p:txBody>
          <a:bodyPr/>
          <a:lstStyle/>
          <a:p>
            <a:pPr>
              <a:lnSpc>
                <a:spcPct val="115000"/>
              </a:lnSpc>
              <a:spcAft>
                <a:spcPts val="1000"/>
              </a:spcAft>
            </a:pPr>
            <a:r>
              <a:rPr lang="en-GB" sz="1600" dirty="0">
                <a:solidFill>
                  <a:schemeClr val="bg1"/>
                </a:solidFill>
                <a:latin typeface="Calibri"/>
                <a:ea typeface="Calibri"/>
                <a:cs typeface="Times New Roman"/>
              </a:rPr>
              <a:t>Psychotic disorder 	</a:t>
            </a:r>
            <a:r>
              <a:rPr lang="en-GB" sz="1600" dirty="0" smtClean="0">
                <a:solidFill>
                  <a:schemeClr val="bg1"/>
                </a:solidFill>
                <a:latin typeface="Calibri"/>
                <a:ea typeface="Calibri"/>
                <a:cs typeface="Times New Roman"/>
              </a:rPr>
              <a:t>                    0.7 </a:t>
            </a:r>
            <a:r>
              <a:rPr lang="en-GB" sz="1600" dirty="0">
                <a:solidFill>
                  <a:schemeClr val="bg1"/>
                </a:solidFill>
                <a:latin typeface="Calibri"/>
                <a:ea typeface="Calibri"/>
                <a:cs typeface="Times New Roman"/>
              </a:rPr>
              <a:t>in 100 </a:t>
            </a:r>
            <a:r>
              <a:rPr lang="en-GB" sz="1600" dirty="0" smtClean="0">
                <a:solidFill>
                  <a:schemeClr val="bg1"/>
                </a:solidFill>
                <a:latin typeface="Calibri"/>
                <a:ea typeface="Calibri"/>
                <a:cs typeface="Times New Roman"/>
              </a:rPr>
              <a:t>people</a:t>
            </a:r>
          </a:p>
          <a:p>
            <a:pPr>
              <a:lnSpc>
                <a:spcPct val="115000"/>
              </a:lnSpc>
              <a:spcAft>
                <a:spcPts val="1000"/>
              </a:spcAft>
            </a:pPr>
            <a:r>
              <a:rPr lang="en-GB" sz="1600" dirty="0" smtClean="0">
                <a:solidFill>
                  <a:schemeClr val="bg1"/>
                </a:solidFill>
                <a:latin typeface="Calibri"/>
                <a:ea typeface="Calibri"/>
                <a:cs typeface="Times New Roman"/>
              </a:rPr>
              <a:t>Bipolar </a:t>
            </a:r>
            <a:r>
              <a:rPr lang="en-GB" sz="1600" dirty="0">
                <a:solidFill>
                  <a:schemeClr val="bg1"/>
                </a:solidFill>
                <a:latin typeface="Calibri"/>
                <a:ea typeface="Calibri"/>
                <a:cs typeface="Times New Roman"/>
              </a:rPr>
              <a:t>disorder 	</a:t>
            </a:r>
            <a:r>
              <a:rPr lang="en-GB" sz="1600" dirty="0" smtClean="0">
                <a:solidFill>
                  <a:schemeClr val="bg1"/>
                </a:solidFill>
                <a:latin typeface="Calibri"/>
                <a:ea typeface="Calibri"/>
                <a:cs typeface="Times New Roman"/>
              </a:rPr>
              <a:t>                                        2.0 </a:t>
            </a:r>
            <a:r>
              <a:rPr lang="en-GB" sz="1600" dirty="0">
                <a:solidFill>
                  <a:schemeClr val="bg1"/>
                </a:solidFill>
                <a:latin typeface="Calibri"/>
                <a:ea typeface="Calibri"/>
                <a:cs typeface="Times New Roman"/>
              </a:rPr>
              <a:t>in 100 </a:t>
            </a:r>
            <a:r>
              <a:rPr lang="en-GB" sz="1600" dirty="0" smtClean="0">
                <a:solidFill>
                  <a:schemeClr val="bg1"/>
                </a:solidFill>
                <a:latin typeface="Calibri"/>
                <a:ea typeface="Calibri"/>
                <a:cs typeface="Times New Roman"/>
              </a:rPr>
              <a:t>people</a:t>
            </a:r>
          </a:p>
          <a:p>
            <a:pPr>
              <a:lnSpc>
                <a:spcPct val="115000"/>
              </a:lnSpc>
              <a:spcAft>
                <a:spcPts val="1000"/>
              </a:spcAft>
            </a:pPr>
            <a:r>
              <a:rPr lang="en-GB" sz="1600" dirty="0" smtClean="0">
                <a:solidFill>
                  <a:schemeClr val="bg1"/>
                </a:solidFill>
                <a:latin typeface="Calibri"/>
                <a:ea typeface="Calibri"/>
                <a:cs typeface="Times New Roman"/>
              </a:rPr>
              <a:t>Antisocial </a:t>
            </a:r>
            <a:r>
              <a:rPr lang="en-GB" sz="1600" dirty="0">
                <a:solidFill>
                  <a:schemeClr val="bg1"/>
                </a:solidFill>
                <a:latin typeface="Calibri"/>
                <a:ea typeface="Calibri"/>
                <a:cs typeface="Times New Roman"/>
              </a:rPr>
              <a:t>personality disorder 	3.3 in 100 people</a:t>
            </a:r>
          </a:p>
          <a:p>
            <a:pPr>
              <a:lnSpc>
                <a:spcPct val="115000"/>
              </a:lnSpc>
              <a:spcAft>
                <a:spcPts val="1000"/>
              </a:spcAft>
            </a:pPr>
            <a:r>
              <a:rPr lang="en-GB" sz="1600" dirty="0">
                <a:solidFill>
                  <a:schemeClr val="bg1"/>
                </a:solidFill>
                <a:latin typeface="Calibri"/>
                <a:ea typeface="Calibri"/>
                <a:cs typeface="Times New Roman"/>
              </a:rPr>
              <a:t>Borderline personality disorder 	2.4 in 100 </a:t>
            </a:r>
            <a:r>
              <a:rPr lang="en-GB" sz="1600" dirty="0" smtClean="0">
                <a:solidFill>
                  <a:schemeClr val="bg1"/>
                </a:solidFill>
                <a:latin typeface="Calibri"/>
                <a:ea typeface="Calibri"/>
                <a:cs typeface="Times New Roman"/>
              </a:rPr>
              <a:t>people</a:t>
            </a:r>
          </a:p>
          <a:p>
            <a:pPr>
              <a:lnSpc>
                <a:spcPct val="115000"/>
              </a:lnSpc>
              <a:spcAft>
                <a:spcPts val="1000"/>
              </a:spcAft>
            </a:pPr>
            <a:r>
              <a:rPr lang="en-GB" sz="1600" dirty="0">
                <a:solidFill>
                  <a:schemeClr val="bg1"/>
                </a:solidFill>
                <a:latin typeface="Calibri"/>
                <a:ea typeface="Calibri"/>
                <a:cs typeface="Times New Roman"/>
              </a:rPr>
              <a:t>Depression	</a:t>
            </a:r>
            <a:r>
              <a:rPr lang="en-GB" sz="1600" dirty="0" smtClean="0">
                <a:solidFill>
                  <a:schemeClr val="bg1"/>
                </a:solidFill>
                <a:latin typeface="Calibri"/>
                <a:ea typeface="Calibri"/>
                <a:cs typeface="Times New Roman"/>
              </a:rPr>
              <a:t>                                        3.3 </a:t>
            </a:r>
            <a:r>
              <a:rPr lang="en-GB" sz="1600" dirty="0">
                <a:solidFill>
                  <a:schemeClr val="bg1"/>
                </a:solidFill>
                <a:latin typeface="Calibri"/>
                <a:ea typeface="Calibri"/>
                <a:cs typeface="Times New Roman"/>
              </a:rPr>
              <a:t>in 100 </a:t>
            </a:r>
            <a:r>
              <a:rPr lang="en-GB" sz="1600" dirty="0" smtClean="0">
                <a:solidFill>
                  <a:schemeClr val="bg1"/>
                </a:solidFill>
                <a:latin typeface="Calibri"/>
                <a:ea typeface="Calibri"/>
                <a:cs typeface="Times New Roman"/>
              </a:rPr>
              <a:t>people</a:t>
            </a:r>
          </a:p>
          <a:p>
            <a:pPr>
              <a:lnSpc>
                <a:spcPct val="115000"/>
              </a:lnSpc>
              <a:spcAft>
                <a:spcPts val="1000"/>
              </a:spcAft>
            </a:pPr>
            <a:r>
              <a:rPr lang="en-GB" sz="1600" dirty="0">
                <a:solidFill>
                  <a:schemeClr val="bg1"/>
                </a:solidFill>
                <a:latin typeface="Calibri"/>
                <a:ea typeface="Calibri"/>
                <a:cs typeface="Times New Roman"/>
              </a:rPr>
              <a:t>Post traumatic stress disorder (PTSD)	4.4 in 100 </a:t>
            </a:r>
            <a:r>
              <a:rPr lang="en-GB" sz="1600" dirty="0" smtClean="0">
                <a:solidFill>
                  <a:schemeClr val="bg1"/>
                </a:solidFill>
                <a:latin typeface="Calibri"/>
                <a:ea typeface="Calibri"/>
                <a:cs typeface="Times New Roman"/>
              </a:rPr>
              <a:t>people</a:t>
            </a:r>
          </a:p>
          <a:p>
            <a:pPr>
              <a:lnSpc>
                <a:spcPct val="115000"/>
              </a:lnSpc>
              <a:spcAft>
                <a:spcPts val="1000"/>
              </a:spcAft>
            </a:pPr>
            <a:r>
              <a:rPr lang="en-GB" sz="1600" dirty="0">
                <a:solidFill>
                  <a:schemeClr val="bg1"/>
                </a:solidFill>
                <a:latin typeface="Calibri"/>
                <a:ea typeface="Calibri"/>
                <a:cs typeface="Times New Roman"/>
              </a:rPr>
              <a:t>Panic disorder	</a:t>
            </a:r>
            <a:r>
              <a:rPr lang="en-GB" sz="1600" dirty="0" smtClean="0">
                <a:solidFill>
                  <a:schemeClr val="bg1"/>
                </a:solidFill>
                <a:latin typeface="Calibri"/>
                <a:ea typeface="Calibri"/>
                <a:cs typeface="Times New Roman"/>
              </a:rPr>
              <a:t>                                        0.6 </a:t>
            </a:r>
            <a:r>
              <a:rPr lang="en-GB" sz="1600" dirty="0">
                <a:solidFill>
                  <a:schemeClr val="bg1"/>
                </a:solidFill>
                <a:latin typeface="Calibri"/>
                <a:ea typeface="Calibri"/>
                <a:cs typeface="Times New Roman"/>
              </a:rPr>
              <a:t>in 100 </a:t>
            </a:r>
            <a:r>
              <a:rPr lang="en-GB" sz="1600" dirty="0" smtClean="0">
                <a:solidFill>
                  <a:schemeClr val="bg1"/>
                </a:solidFill>
                <a:latin typeface="Calibri"/>
                <a:ea typeface="Calibri"/>
                <a:cs typeface="Times New Roman"/>
              </a:rPr>
              <a:t>people</a:t>
            </a:r>
          </a:p>
          <a:p>
            <a:pPr>
              <a:lnSpc>
                <a:spcPct val="115000"/>
              </a:lnSpc>
              <a:spcAft>
                <a:spcPts val="1000"/>
              </a:spcAft>
            </a:pPr>
            <a:r>
              <a:rPr lang="en-GB" sz="1600" dirty="0">
                <a:solidFill>
                  <a:schemeClr val="bg1"/>
                </a:solidFill>
                <a:latin typeface="Calibri"/>
                <a:ea typeface="Calibri"/>
                <a:cs typeface="Times New Roman"/>
              </a:rPr>
              <a:t>Phobias  	</a:t>
            </a:r>
            <a:r>
              <a:rPr lang="en-GB" sz="1600" dirty="0" smtClean="0">
                <a:solidFill>
                  <a:schemeClr val="bg1"/>
                </a:solidFill>
                <a:latin typeface="Calibri"/>
                <a:ea typeface="Calibri"/>
                <a:cs typeface="Times New Roman"/>
              </a:rPr>
              <a:t>                                        2.4 </a:t>
            </a:r>
            <a:r>
              <a:rPr lang="en-GB" sz="1600" dirty="0">
                <a:solidFill>
                  <a:schemeClr val="bg1"/>
                </a:solidFill>
                <a:latin typeface="Calibri"/>
                <a:ea typeface="Calibri"/>
                <a:cs typeface="Times New Roman"/>
              </a:rPr>
              <a:t>in 100 </a:t>
            </a:r>
            <a:r>
              <a:rPr lang="en-GB" sz="1600" dirty="0" smtClean="0">
                <a:solidFill>
                  <a:schemeClr val="bg1"/>
                </a:solidFill>
                <a:latin typeface="Calibri"/>
                <a:ea typeface="Calibri"/>
                <a:cs typeface="Times New Roman"/>
              </a:rPr>
              <a:t>people</a:t>
            </a:r>
          </a:p>
          <a:p>
            <a:pPr>
              <a:lnSpc>
                <a:spcPct val="115000"/>
              </a:lnSpc>
              <a:spcAft>
                <a:spcPts val="1000"/>
              </a:spcAft>
            </a:pPr>
            <a:r>
              <a:rPr lang="en-GB" sz="1600" dirty="0">
                <a:solidFill>
                  <a:schemeClr val="bg1"/>
                </a:solidFill>
                <a:ea typeface="Calibri"/>
                <a:cs typeface="Times New Roman"/>
              </a:rPr>
              <a:t>Mixed anxiety and depression	7.8 in 100 </a:t>
            </a:r>
            <a:r>
              <a:rPr lang="en-GB" sz="1600" dirty="0" smtClean="0">
                <a:solidFill>
                  <a:schemeClr val="bg1"/>
                </a:solidFill>
                <a:ea typeface="Calibri"/>
                <a:cs typeface="Times New Roman"/>
              </a:rPr>
              <a:t>people</a:t>
            </a:r>
          </a:p>
          <a:p>
            <a:pPr marL="0" indent="0">
              <a:lnSpc>
                <a:spcPct val="115000"/>
              </a:lnSpc>
              <a:spcAft>
                <a:spcPts val="1000"/>
              </a:spcAft>
              <a:buNone/>
            </a:pPr>
            <a:r>
              <a:rPr lang="en-GB" sz="1600" dirty="0">
                <a:solidFill>
                  <a:schemeClr val="bg1"/>
                </a:solidFill>
                <a:latin typeface="Calibri"/>
                <a:ea typeface="Calibri"/>
                <a:cs typeface="Times New Roman"/>
              </a:rPr>
              <a:t>(Source: Mind. February 2018) </a:t>
            </a:r>
          </a:p>
          <a:p>
            <a:pPr marL="0" indent="0">
              <a:lnSpc>
                <a:spcPct val="115000"/>
              </a:lnSpc>
              <a:spcAft>
                <a:spcPts val="1000"/>
              </a:spcAft>
              <a:buNone/>
            </a:pPr>
            <a:endParaRPr lang="en-GB" sz="1600" dirty="0">
              <a:solidFill>
                <a:schemeClr val="bg1"/>
              </a:solidFill>
              <a:ea typeface="Calibri"/>
              <a:cs typeface="Times New Roman"/>
            </a:endParaRPr>
          </a:p>
          <a:p>
            <a:pPr>
              <a:lnSpc>
                <a:spcPct val="115000"/>
              </a:lnSpc>
              <a:spcAft>
                <a:spcPts val="1000"/>
              </a:spcAft>
            </a:pPr>
            <a:endParaRPr lang="en-GB" sz="1600" dirty="0">
              <a:solidFill>
                <a:schemeClr val="bg1"/>
              </a:solidFill>
              <a:ea typeface="Calibri"/>
              <a:cs typeface="Times New Roman"/>
            </a:endParaRPr>
          </a:p>
          <a:p>
            <a:pPr>
              <a:lnSpc>
                <a:spcPct val="115000"/>
              </a:lnSpc>
              <a:spcAft>
                <a:spcPts val="1000"/>
              </a:spcAft>
            </a:pPr>
            <a:endParaRPr lang="en-GB" sz="1600" dirty="0" smtClean="0">
              <a:solidFill>
                <a:schemeClr val="bg1"/>
              </a:solidFill>
              <a:ea typeface="Calibri"/>
              <a:cs typeface="Times New Roman"/>
            </a:endParaRPr>
          </a:p>
          <a:p>
            <a:pPr>
              <a:lnSpc>
                <a:spcPct val="115000"/>
              </a:lnSpc>
              <a:spcAft>
                <a:spcPts val="1000"/>
              </a:spcAft>
            </a:pPr>
            <a:endParaRPr lang="en-GB" sz="1600" dirty="0">
              <a:solidFill>
                <a:schemeClr val="bg1"/>
              </a:solidFill>
              <a:ea typeface="Calibri"/>
              <a:cs typeface="Times New Roman"/>
            </a:endParaRPr>
          </a:p>
          <a:p>
            <a:pPr>
              <a:lnSpc>
                <a:spcPct val="115000"/>
              </a:lnSpc>
              <a:spcAft>
                <a:spcPts val="1000"/>
              </a:spcAft>
            </a:pPr>
            <a:endParaRPr lang="en-GB" sz="1600" dirty="0">
              <a:solidFill>
                <a:schemeClr val="bg1"/>
              </a:solidFill>
              <a:latin typeface="Calibri"/>
              <a:ea typeface="Calibri"/>
              <a:cs typeface="Times New Roman"/>
            </a:endParaRPr>
          </a:p>
          <a:p>
            <a:pPr>
              <a:lnSpc>
                <a:spcPct val="115000"/>
              </a:lnSpc>
              <a:spcAft>
                <a:spcPts val="1000"/>
              </a:spcAft>
            </a:pPr>
            <a:endParaRPr lang="en-GB" sz="1600" dirty="0">
              <a:solidFill>
                <a:schemeClr val="bg1"/>
              </a:solidFill>
              <a:ea typeface="Calibri"/>
              <a:cs typeface="Times New Roman"/>
            </a:endParaRPr>
          </a:p>
          <a:p>
            <a:pPr marL="0" indent="0">
              <a:lnSpc>
                <a:spcPct val="115000"/>
              </a:lnSpc>
              <a:spcAft>
                <a:spcPts val="1000"/>
              </a:spcAft>
              <a:buNone/>
            </a:pPr>
            <a:r>
              <a:rPr lang="en-GB" sz="1600" dirty="0">
                <a:solidFill>
                  <a:schemeClr val="bg1"/>
                </a:solidFill>
                <a:latin typeface="Calibri"/>
                <a:ea typeface="Calibri"/>
                <a:cs typeface="Times New Roman"/>
              </a:rPr>
              <a:t>(Source: Mind. February 2018) </a:t>
            </a:r>
          </a:p>
          <a:p>
            <a:endParaRPr lang="en-GB" sz="2800" dirty="0"/>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236622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MEDIA</a:t>
            </a:r>
            <a:endParaRPr lang="en-GB" sz="3200" dirty="0">
              <a:solidFill>
                <a:schemeClr val="bg1"/>
              </a:solidFill>
            </a:endParaRPr>
          </a:p>
        </p:txBody>
      </p:sp>
      <p:sp>
        <p:nvSpPr>
          <p:cNvPr id="3" name="Content Placeholder 2"/>
          <p:cNvSpPr>
            <a:spLocks noGrp="1"/>
          </p:cNvSpPr>
          <p:nvPr>
            <p:ph idx="1"/>
          </p:nvPr>
        </p:nvSpPr>
        <p:spPr/>
        <p:txBody>
          <a:bodyPr/>
          <a:lstStyle/>
          <a:p>
            <a:endParaRPr lang="en-GB" dirty="0"/>
          </a:p>
        </p:txBody>
      </p:sp>
      <p:pic>
        <p:nvPicPr>
          <p:cNvPr id="4" name="Picture 4" descr="DMUK Logo (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2626338289"/>
              </p:ext>
            </p:extLst>
          </p:nvPr>
        </p:nvGraphicFramePr>
        <p:xfrm>
          <a:off x="467544" y="1412776"/>
          <a:ext cx="8208912" cy="4968552"/>
        </p:xfrm>
        <a:graphic>
          <a:graphicData uri="http://schemas.openxmlformats.org/presentationml/2006/ole">
            <mc:AlternateContent xmlns:mc="http://schemas.openxmlformats.org/markup-compatibility/2006">
              <mc:Choice xmlns:v="urn:schemas-microsoft-com:vml" Requires="v">
                <p:oleObj spid="_x0000_s1029" name="Acrobat Document" r:id="rId4" imgW="8010465" imgH="5667167" progId="AcroExch.Document.DC">
                  <p:embed/>
                </p:oleObj>
              </mc:Choice>
              <mc:Fallback>
                <p:oleObj name="Acrobat Document" r:id="rId4" imgW="8010465" imgH="5667167" progId="AcroExch.Document.DC">
                  <p:embed/>
                  <p:pic>
                    <p:nvPicPr>
                      <p:cNvPr id="0" name=""/>
                      <p:cNvPicPr/>
                      <p:nvPr/>
                    </p:nvPicPr>
                    <p:blipFill>
                      <a:blip r:embed="rId5"/>
                      <a:stretch>
                        <a:fillRect/>
                      </a:stretch>
                    </p:blipFill>
                    <p:spPr>
                      <a:xfrm>
                        <a:off x="467544" y="1412776"/>
                        <a:ext cx="8208912" cy="4968552"/>
                      </a:xfrm>
                      <a:prstGeom prst="rect">
                        <a:avLst/>
                      </a:prstGeom>
                    </p:spPr>
                  </p:pic>
                </p:oleObj>
              </mc:Fallback>
            </mc:AlternateContent>
          </a:graphicData>
        </a:graphic>
      </p:graphicFrame>
    </p:spTree>
    <p:extLst>
      <p:ext uri="{BB962C8B-B14F-4D97-AF65-F5344CB8AC3E}">
        <p14:creationId xmlns:p14="http://schemas.microsoft.com/office/powerpoint/2010/main" val="194499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NEXT STEPS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DMUK wants to work with LA’s and the DfT to work towards the right outcomes for </a:t>
            </a:r>
            <a:r>
              <a:rPr lang="en-GB" u="sng" dirty="0" smtClean="0">
                <a:solidFill>
                  <a:schemeClr val="bg1"/>
                </a:solidFill>
              </a:rPr>
              <a:t>everybody. </a:t>
            </a:r>
          </a:p>
          <a:p>
            <a:r>
              <a:rPr lang="en-GB" dirty="0" smtClean="0">
                <a:solidFill>
                  <a:schemeClr val="bg1"/>
                </a:solidFill>
              </a:rPr>
              <a:t>DMUK will continue to lobby on behalf of Blue Badge holders and voice their concerns. </a:t>
            </a:r>
          </a:p>
          <a:p>
            <a:r>
              <a:rPr lang="en-GB" dirty="0" smtClean="0">
                <a:solidFill>
                  <a:schemeClr val="bg1"/>
                </a:solidFill>
              </a:rPr>
              <a:t>DMUK will attempt to communicate and contribute where possible.    </a:t>
            </a:r>
            <a:endParaRPr lang="en-GB" dirty="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88641"/>
            <a:ext cx="1063035" cy="57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820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r>
              <a:rPr lang="en-GB" altLang="en-US" dirty="0" smtClean="0">
                <a:solidFill>
                  <a:schemeClr val="bg1"/>
                </a:solidFill>
              </a:rPr>
              <a:t>Department for Transport </a:t>
            </a:r>
          </a:p>
        </p:txBody>
      </p:sp>
      <p:sp>
        <p:nvSpPr>
          <p:cNvPr id="4" name="Subtitle 3"/>
          <p:cNvSpPr>
            <a:spLocks noGrp="1"/>
          </p:cNvSpPr>
          <p:nvPr>
            <p:ph type="subTitle" idx="1"/>
          </p:nvPr>
        </p:nvSpPr>
        <p:spPr/>
        <p:txBody>
          <a:bodyPr/>
          <a:lstStyle/>
          <a:p>
            <a:r>
              <a:rPr lang="en-GB" dirty="0" smtClean="0">
                <a:solidFill>
                  <a:schemeClr val="bg1"/>
                </a:solidFill>
              </a:rPr>
              <a:t>Blue Badge Eligibility Consultation</a:t>
            </a:r>
            <a:endParaRPr lang="en-GB" dirty="0">
              <a:solidFill>
                <a:schemeClr val="bg1"/>
              </a:solidFill>
            </a:endParaRPr>
          </a:p>
        </p:txBody>
      </p:sp>
      <p:pic>
        <p:nvPicPr>
          <p:cNvPr id="3077" name="Picture 4" descr="DMUK Logo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15888"/>
            <a:ext cx="1511300" cy="8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179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descr="DMUK Logo (RGB)"/>
          <p:cNvPicPr>
            <a:picLocks noGrp="1" noChangeAspect="1" noChangeArrowheads="1"/>
          </p:cNvPicPr>
          <p:nvPr>
            <p:ph type="title"/>
          </p:nvPr>
        </p:nvPicPr>
        <p:blipFill>
          <a:blip r:embed="rId3">
            <a:extLst>
              <a:ext uri="{28A0092B-C50C-407E-A947-70E740481C1C}">
                <a14:useLocalDpi xmlns:a14="http://schemas.microsoft.com/office/drawing/2010/main" val="0"/>
              </a:ext>
            </a:extLst>
          </a:blip>
          <a:stretch>
            <a:fillRect/>
          </a:stretch>
        </p:blipFill>
        <p:spPr>
          <a:xfrm>
            <a:off x="3597332" y="318280"/>
            <a:ext cx="1949335" cy="1055716"/>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4" name="Rectangle 3"/>
          <p:cNvSpPr>
            <a:spLocks noGrp="1" noChangeArrowheads="1"/>
          </p:cNvSpPr>
          <p:nvPr>
            <p:ph idx="1"/>
          </p:nvPr>
        </p:nvSpPr>
        <p:spPr/>
        <p:txBody>
          <a:bodyPr/>
          <a:lstStyle/>
          <a:p>
            <a:pPr algn="ctr" eaLnBrk="1" hangingPunct="1">
              <a:lnSpc>
                <a:spcPct val="90000"/>
              </a:lnSpc>
              <a:buFontTx/>
              <a:buNone/>
            </a:pPr>
            <a:r>
              <a:rPr lang="en-GB" altLang="en-US" b="1" dirty="0" smtClean="0">
                <a:solidFill>
                  <a:schemeClr val="bg1"/>
                </a:solidFill>
              </a:rPr>
              <a:t>THANK YOU FOR LISTENING</a:t>
            </a:r>
          </a:p>
          <a:p>
            <a:pPr eaLnBrk="1" hangingPunct="1">
              <a:lnSpc>
                <a:spcPct val="90000"/>
              </a:lnSpc>
            </a:pPr>
            <a:r>
              <a:rPr lang="en-GB" altLang="en-US" sz="2400" dirty="0" smtClean="0">
                <a:solidFill>
                  <a:schemeClr val="bg1"/>
                </a:solidFill>
              </a:rPr>
              <a:t>For more information about</a:t>
            </a:r>
            <a:r>
              <a:rPr lang="en-GB" altLang="en-US" dirty="0" smtClean="0">
                <a:solidFill>
                  <a:schemeClr val="bg1"/>
                </a:solidFill>
              </a:rPr>
              <a:t> </a:t>
            </a:r>
            <a:r>
              <a:rPr lang="en-GB" altLang="en-US" sz="2400" dirty="0" smtClean="0">
                <a:solidFill>
                  <a:schemeClr val="bg1"/>
                </a:solidFill>
              </a:rPr>
              <a:t>Disabled Motoring UK please contact us:</a:t>
            </a:r>
          </a:p>
          <a:p>
            <a:pPr eaLnBrk="1" hangingPunct="1">
              <a:lnSpc>
                <a:spcPct val="90000"/>
              </a:lnSpc>
              <a:buFontTx/>
              <a:buNone/>
            </a:pPr>
            <a:endParaRPr lang="en-GB" altLang="en-US" sz="2400" dirty="0" smtClean="0">
              <a:solidFill>
                <a:schemeClr val="bg1"/>
              </a:solidFill>
            </a:endParaRPr>
          </a:p>
          <a:p>
            <a:pPr eaLnBrk="1" hangingPunct="1">
              <a:lnSpc>
                <a:spcPct val="90000"/>
              </a:lnSpc>
              <a:buFontTx/>
              <a:buNone/>
            </a:pPr>
            <a:r>
              <a:rPr lang="en-GB" altLang="en-US" sz="2400" dirty="0" smtClean="0">
                <a:solidFill>
                  <a:schemeClr val="bg1"/>
                </a:solidFill>
              </a:rPr>
              <a:t>	National Headquarters</a:t>
            </a:r>
          </a:p>
          <a:p>
            <a:pPr eaLnBrk="1" hangingPunct="1">
              <a:lnSpc>
                <a:spcPct val="90000"/>
              </a:lnSpc>
              <a:buFontTx/>
              <a:buNone/>
            </a:pPr>
            <a:r>
              <a:rPr lang="en-GB" altLang="en-US" sz="2400" dirty="0" smtClean="0">
                <a:solidFill>
                  <a:schemeClr val="bg1"/>
                </a:solidFill>
              </a:rPr>
              <a:t>	Ashwellthorpe</a:t>
            </a:r>
          </a:p>
          <a:p>
            <a:pPr eaLnBrk="1" hangingPunct="1">
              <a:lnSpc>
                <a:spcPct val="90000"/>
              </a:lnSpc>
              <a:buFontTx/>
              <a:buNone/>
            </a:pPr>
            <a:r>
              <a:rPr lang="en-GB" altLang="en-US" sz="2400" dirty="0" smtClean="0">
                <a:solidFill>
                  <a:schemeClr val="bg1"/>
                </a:solidFill>
              </a:rPr>
              <a:t>	Norfolk</a:t>
            </a:r>
          </a:p>
          <a:p>
            <a:pPr eaLnBrk="1" hangingPunct="1">
              <a:lnSpc>
                <a:spcPct val="90000"/>
              </a:lnSpc>
              <a:buFontTx/>
              <a:buNone/>
            </a:pPr>
            <a:r>
              <a:rPr lang="en-GB" altLang="en-US" sz="2400" dirty="0" smtClean="0">
                <a:solidFill>
                  <a:schemeClr val="bg1"/>
                </a:solidFill>
              </a:rPr>
              <a:t>	NR16 1EX</a:t>
            </a:r>
          </a:p>
          <a:p>
            <a:pPr eaLnBrk="1" hangingPunct="1">
              <a:lnSpc>
                <a:spcPct val="90000"/>
              </a:lnSpc>
              <a:buFontTx/>
              <a:buNone/>
            </a:pPr>
            <a:r>
              <a:rPr lang="en-GB" altLang="en-US" sz="2400" dirty="0" smtClean="0">
                <a:solidFill>
                  <a:schemeClr val="bg1"/>
                </a:solidFill>
              </a:rPr>
              <a:t>	01508489449</a:t>
            </a:r>
          </a:p>
          <a:p>
            <a:pPr eaLnBrk="1" hangingPunct="1">
              <a:lnSpc>
                <a:spcPct val="90000"/>
              </a:lnSpc>
              <a:buFontTx/>
              <a:buNone/>
            </a:pPr>
            <a:r>
              <a:rPr lang="en-GB" altLang="en-US" sz="2400" dirty="0" smtClean="0">
                <a:solidFill>
                  <a:schemeClr val="bg1"/>
                </a:solidFill>
              </a:rPr>
              <a:t>	www.disabledmotoring.org</a:t>
            </a:r>
          </a:p>
        </p:txBody>
      </p:sp>
    </p:spTree>
    <p:extLst>
      <p:ext uri="{BB962C8B-B14F-4D97-AF65-F5344CB8AC3E}">
        <p14:creationId xmlns:p14="http://schemas.microsoft.com/office/powerpoint/2010/main" val="2084169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
            </a:r>
            <a:br>
              <a:rPr lang="en-GB" sz="3200" dirty="0" smtClean="0"/>
            </a:br>
            <a:r>
              <a:rPr lang="en-GB" sz="4000" dirty="0" smtClean="0">
                <a:solidFill>
                  <a:schemeClr val="bg1"/>
                </a:solidFill>
              </a:rPr>
              <a:t>BACKGROUND</a:t>
            </a:r>
            <a:r>
              <a:rPr lang="en-GB" sz="3200" dirty="0" smtClean="0">
                <a:solidFill>
                  <a:schemeClr val="bg1"/>
                </a:solidFill>
              </a:rPr>
              <a:t/>
            </a:r>
            <a:br>
              <a:rPr lang="en-GB" sz="3200" dirty="0" smtClean="0">
                <a:solidFill>
                  <a:schemeClr val="bg1"/>
                </a:solidFill>
              </a:rPr>
            </a:br>
            <a:endParaRPr lang="en-GB" sz="3200" dirty="0">
              <a:solidFill>
                <a:schemeClr val="bg1"/>
              </a:solidFill>
            </a:endParaRPr>
          </a:p>
        </p:txBody>
      </p:sp>
      <p:sp>
        <p:nvSpPr>
          <p:cNvPr id="4" name="Content Placeholder 3"/>
          <p:cNvSpPr>
            <a:spLocks noGrp="1"/>
          </p:cNvSpPr>
          <p:nvPr>
            <p:ph idx="1"/>
          </p:nvPr>
        </p:nvSpPr>
        <p:spPr>
          <a:xfrm>
            <a:off x="457200" y="1600200"/>
            <a:ext cx="8229600" cy="4781128"/>
          </a:xfrm>
        </p:spPr>
        <p:txBody>
          <a:bodyPr/>
          <a:lstStyle/>
          <a:p>
            <a:r>
              <a:rPr lang="en-GB" sz="2800" dirty="0" smtClean="0">
                <a:solidFill>
                  <a:schemeClr val="bg1"/>
                </a:solidFill>
              </a:rPr>
              <a:t>The consultation ran from 21</a:t>
            </a:r>
            <a:r>
              <a:rPr lang="en-GB" sz="2800" baseline="30000" dirty="0" smtClean="0">
                <a:solidFill>
                  <a:schemeClr val="bg1"/>
                </a:solidFill>
              </a:rPr>
              <a:t>st</a:t>
            </a:r>
            <a:r>
              <a:rPr lang="en-GB" sz="2800" dirty="0" smtClean="0">
                <a:solidFill>
                  <a:schemeClr val="bg1"/>
                </a:solidFill>
              </a:rPr>
              <a:t> January 2018 to 18</a:t>
            </a:r>
            <a:r>
              <a:rPr lang="en-GB" sz="2800" baseline="30000" dirty="0" smtClean="0">
                <a:solidFill>
                  <a:schemeClr val="bg1"/>
                </a:solidFill>
              </a:rPr>
              <a:t>th</a:t>
            </a:r>
            <a:r>
              <a:rPr lang="en-GB" sz="2800" dirty="0" smtClean="0">
                <a:solidFill>
                  <a:schemeClr val="bg1"/>
                </a:solidFill>
              </a:rPr>
              <a:t> March 2018. </a:t>
            </a:r>
          </a:p>
          <a:p>
            <a:r>
              <a:rPr lang="en-GB" sz="2800" dirty="0" smtClean="0">
                <a:solidFill>
                  <a:schemeClr val="bg1"/>
                </a:solidFill>
              </a:rPr>
              <a:t>The DfT is committed to look again at how the scheme works for people with hidden disabilities, to ensure that the rules and guidance are clear and that those with the </a:t>
            </a:r>
            <a:r>
              <a:rPr lang="en-GB" sz="2800" u="sng" dirty="0" smtClean="0">
                <a:solidFill>
                  <a:schemeClr val="bg1"/>
                </a:solidFill>
              </a:rPr>
              <a:t>greatest needs</a:t>
            </a:r>
            <a:r>
              <a:rPr lang="en-GB" sz="2800" dirty="0" smtClean="0">
                <a:solidFill>
                  <a:schemeClr val="bg1"/>
                </a:solidFill>
              </a:rPr>
              <a:t> have access to a Blue Badge. </a:t>
            </a:r>
          </a:p>
          <a:p>
            <a:r>
              <a:rPr lang="en-GB" sz="2800" dirty="0" smtClean="0">
                <a:solidFill>
                  <a:schemeClr val="bg1"/>
                </a:solidFill>
              </a:rPr>
              <a:t>This is in accordance with the Governments manifesto commitment to give parity of esteem to mental and physical health conditions.  </a:t>
            </a:r>
            <a:endParaRPr lang="en-GB" sz="2800" dirty="0">
              <a:solidFill>
                <a:schemeClr val="bg1"/>
              </a:solidFill>
            </a:endParaRPr>
          </a:p>
        </p:txBody>
      </p:sp>
      <p:pic>
        <p:nvPicPr>
          <p:cNvPr id="5"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9"/>
            <a:ext cx="1327321" cy="7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126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EXECUTIVE SUMMARY</a:t>
            </a:r>
            <a:endParaRPr lang="en-GB" sz="3200" dirty="0">
              <a:solidFill>
                <a:schemeClr val="bg1"/>
              </a:solidFill>
            </a:endParaRPr>
          </a:p>
        </p:txBody>
      </p:sp>
      <p:sp>
        <p:nvSpPr>
          <p:cNvPr id="3" name="Content Placeholder 2"/>
          <p:cNvSpPr>
            <a:spLocks noGrp="1"/>
          </p:cNvSpPr>
          <p:nvPr>
            <p:ph idx="1"/>
          </p:nvPr>
        </p:nvSpPr>
        <p:spPr/>
        <p:txBody>
          <a:bodyPr/>
          <a:lstStyle/>
          <a:p>
            <a:r>
              <a:rPr lang="en-GB" sz="2800" dirty="0" smtClean="0">
                <a:solidFill>
                  <a:schemeClr val="bg1"/>
                </a:solidFill>
              </a:rPr>
              <a:t>There are currently 2.4 million Blue Badges issued in England. </a:t>
            </a:r>
          </a:p>
          <a:p>
            <a:r>
              <a:rPr lang="en-GB" sz="2800" dirty="0" smtClean="0">
                <a:solidFill>
                  <a:schemeClr val="bg1"/>
                </a:solidFill>
              </a:rPr>
              <a:t>The DfT is concerned that the application process for people with non-physical disabilities is not clearly understood or administered consistently across the country. </a:t>
            </a:r>
          </a:p>
          <a:p>
            <a:r>
              <a:rPr lang="en-GB" sz="2800" dirty="0" smtClean="0">
                <a:solidFill>
                  <a:schemeClr val="bg1"/>
                </a:solidFill>
              </a:rPr>
              <a:t>The DfT is committed to clarifying the regulations and guidance, ensuring that any equality issues are addressed and that there is parity for physical and non-physical disabilities.    </a:t>
            </a:r>
            <a:endParaRPr lang="en-GB" sz="2800" dirty="0">
              <a:solidFill>
                <a:schemeClr val="bg1"/>
              </a:solidFill>
            </a:endParaRPr>
          </a:p>
        </p:txBody>
      </p:sp>
      <p:pic>
        <p:nvPicPr>
          <p:cNvPr id="4" name="Picture 3"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9"/>
            <a:ext cx="1327321" cy="7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662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
            </a:r>
            <a:br>
              <a:rPr lang="en-GB" sz="3200" dirty="0" smtClean="0">
                <a:solidFill>
                  <a:schemeClr val="bg1"/>
                </a:solidFill>
              </a:rPr>
            </a:br>
            <a:r>
              <a:rPr lang="en-GB" sz="3200" dirty="0" smtClean="0">
                <a:solidFill>
                  <a:schemeClr val="bg1"/>
                </a:solidFill>
              </a:rPr>
              <a:t/>
            </a:r>
            <a:br>
              <a:rPr lang="en-GB" sz="3200" dirty="0" smtClean="0">
                <a:solidFill>
                  <a:schemeClr val="bg1"/>
                </a:solidFill>
              </a:rPr>
            </a:br>
            <a:r>
              <a:rPr lang="en-GB" sz="3200" dirty="0" smtClean="0">
                <a:solidFill>
                  <a:schemeClr val="bg1"/>
                </a:solidFill>
              </a:rPr>
              <a:t>THE CONSULTATION PROPOSITION </a:t>
            </a:r>
            <a:endParaRPr lang="en-GB" sz="3200" dirty="0">
              <a:solidFill>
                <a:schemeClr val="bg1"/>
              </a:solidFill>
            </a:endParaRPr>
          </a:p>
        </p:txBody>
      </p:sp>
      <p:sp>
        <p:nvSpPr>
          <p:cNvPr id="3" name="Content Placeholder 2"/>
          <p:cNvSpPr>
            <a:spLocks noGrp="1"/>
          </p:cNvSpPr>
          <p:nvPr>
            <p:ph idx="1"/>
          </p:nvPr>
        </p:nvSpPr>
        <p:spPr/>
        <p:txBody>
          <a:bodyPr/>
          <a:lstStyle/>
          <a:p>
            <a:endParaRPr lang="en-GB" sz="2800" dirty="0" smtClean="0">
              <a:solidFill>
                <a:schemeClr val="bg1"/>
              </a:solidFill>
            </a:endParaRPr>
          </a:p>
          <a:p>
            <a:r>
              <a:rPr lang="en-GB" sz="2800" dirty="0" smtClean="0">
                <a:solidFill>
                  <a:schemeClr val="bg1"/>
                </a:solidFill>
              </a:rPr>
              <a:t>Expand eligibility by changing the criteria.</a:t>
            </a:r>
          </a:p>
          <a:p>
            <a:pPr marL="0" indent="0">
              <a:buNone/>
            </a:pPr>
            <a:endParaRPr lang="en-GB" sz="2800" dirty="0" smtClean="0">
              <a:solidFill>
                <a:schemeClr val="bg1"/>
              </a:solidFill>
            </a:endParaRPr>
          </a:p>
          <a:p>
            <a:r>
              <a:rPr lang="en-GB" sz="2800" dirty="0" smtClean="0">
                <a:solidFill>
                  <a:schemeClr val="bg1"/>
                </a:solidFill>
              </a:rPr>
              <a:t>Introduction of a non-independent Eligibility </a:t>
            </a:r>
            <a:r>
              <a:rPr lang="en-GB" sz="2800" dirty="0">
                <a:solidFill>
                  <a:schemeClr val="bg1"/>
                </a:solidFill>
              </a:rPr>
              <a:t>A</a:t>
            </a:r>
            <a:r>
              <a:rPr lang="en-GB" sz="2800" dirty="0" smtClean="0">
                <a:solidFill>
                  <a:schemeClr val="bg1"/>
                </a:solidFill>
              </a:rPr>
              <a:t>ssessor.</a:t>
            </a:r>
          </a:p>
          <a:p>
            <a:endParaRPr lang="en-GB" sz="2800" dirty="0" smtClean="0">
              <a:solidFill>
                <a:schemeClr val="bg1"/>
              </a:solidFill>
            </a:endParaRPr>
          </a:p>
          <a:p>
            <a:r>
              <a:rPr lang="en-GB" sz="2800" dirty="0" smtClean="0">
                <a:solidFill>
                  <a:schemeClr val="bg1"/>
                </a:solidFill>
              </a:rPr>
              <a:t>Linking automatic eligibility to PIP activity – “Planning and Following Journeys” for those who score 12 points. </a:t>
            </a:r>
          </a:p>
          <a:p>
            <a:pPr marL="0" indent="0">
              <a:buNone/>
            </a:pPr>
            <a:endParaRPr lang="en-GB" sz="2800" dirty="0">
              <a:solidFill>
                <a:schemeClr val="bg1"/>
              </a:solidFill>
            </a:endParaRPr>
          </a:p>
        </p:txBody>
      </p:sp>
      <p:pic>
        <p:nvPicPr>
          <p:cNvPr id="4" name="Picture 3"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9"/>
            <a:ext cx="1327321" cy="7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190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solidFill>
                  <a:schemeClr val="bg1"/>
                </a:solidFill>
              </a:rPr>
              <a:t>DMUK POSITION</a:t>
            </a:r>
            <a:endParaRPr lang="en-GB" sz="3200" dirty="0">
              <a:solidFill>
                <a:schemeClr val="bg1"/>
              </a:solidFill>
            </a:endParaRPr>
          </a:p>
        </p:txBody>
      </p:sp>
      <p:sp>
        <p:nvSpPr>
          <p:cNvPr id="3" name="Content Placeholder 2"/>
          <p:cNvSpPr>
            <a:spLocks noGrp="1"/>
          </p:cNvSpPr>
          <p:nvPr>
            <p:ph idx="1"/>
          </p:nvPr>
        </p:nvSpPr>
        <p:spPr>
          <a:xfrm>
            <a:off x="457200" y="1600200"/>
            <a:ext cx="8229600" cy="4781128"/>
          </a:xfrm>
        </p:spPr>
        <p:txBody>
          <a:bodyPr/>
          <a:lstStyle/>
          <a:p>
            <a:r>
              <a:rPr lang="en-GB" sz="2400" dirty="0" smtClean="0">
                <a:solidFill>
                  <a:schemeClr val="bg1"/>
                </a:solidFill>
              </a:rPr>
              <a:t>It is without doubt that </a:t>
            </a:r>
            <a:r>
              <a:rPr lang="en-GB" sz="2400" u="sng" dirty="0" smtClean="0">
                <a:solidFill>
                  <a:schemeClr val="bg1"/>
                </a:solidFill>
              </a:rPr>
              <a:t>some</a:t>
            </a:r>
            <a:r>
              <a:rPr lang="en-GB" sz="2400" dirty="0" smtClean="0">
                <a:solidFill>
                  <a:schemeClr val="bg1"/>
                </a:solidFill>
              </a:rPr>
              <a:t> people with certain mental health conditions and those with other hidden disabilities would benefit from ownership of a Blue Badge. DMUK supports this and welcomes it. </a:t>
            </a:r>
          </a:p>
          <a:p>
            <a:r>
              <a:rPr lang="en-GB" sz="2400" dirty="0" smtClean="0">
                <a:solidFill>
                  <a:schemeClr val="bg1"/>
                </a:solidFill>
              </a:rPr>
              <a:t>The current eligibility criteria already allows for this and we would argue that change is not needed, just better understanding and guidance of the current eligibility criteria.</a:t>
            </a:r>
          </a:p>
          <a:p>
            <a:r>
              <a:rPr lang="en-GB" sz="2400" dirty="0" smtClean="0">
                <a:solidFill>
                  <a:schemeClr val="bg1"/>
                </a:solidFill>
              </a:rPr>
              <a:t>The consultation was launched before any research or impact assessments were carried out regarding the effects the changes would have. This is </a:t>
            </a:r>
            <a:r>
              <a:rPr lang="en-GB" sz="2400" dirty="0" smtClean="0">
                <a:solidFill>
                  <a:schemeClr val="bg1"/>
                </a:solidFill>
              </a:rPr>
              <a:t>clearly putting </a:t>
            </a:r>
            <a:r>
              <a:rPr lang="en-GB" sz="2400" dirty="0" smtClean="0">
                <a:solidFill>
                  <a:schemeClr val="bg1"/>
                </a:solidFill>
              </a:rPr>
              <a:t>the cart before the horse.    </a:t>
            </a:r>
            <a:endParaRPr lang="en-GB" sz="2400" u="sng" dirty="0" smtClean="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86363"/>
            <a:ext cx="1440160" cy="780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02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bg1"/>
                </a:solidFill>
              </a:rPr>
              <a:t>DMUK CONCERNS </a:t>
            </a:r>
            <a:endParaRPr lang="en-GB" sz="3600" dirty="0">
              <a:solidFill>
                <a:schemeClr val="bg1"/>
              </a:solidFill>
            </a:endParaRPr>
          </a:p>
        </p:txBody>
      </p:sp>
      <p:sp>
        <p:nvSpPr>
          <p:cNvPr id="3" name="Content Placeholder 2"/>
          <p:cNvSpPr>
            <a:spLocks noGrp="1"/>
          </p:cNvSpPr>
          <p:nvPr>
            <p:ph idx="1"/>
          </p:nvPr>
        </p:nvSpPr>
        <p:spPr>
          <a:xfrm>
            <a:off x="457200" y="1600200"/>
            <a:ext cx="8229600" cy="4637112"/>
          </a:xfrm>
        </p:spPr>
        <p:txBody>
          <a:bodyPr/>
          <a:lstStyle/>
          <a:p>
            <a:r>
              <a:rPr lang="en-GB" sz="2800" dirty="0" smtClean="0">
                <a:solidFill>
                  <a:schemeClr val="bg1"/>
                </a:solidFill>
              </a:rPr>
              <a:t>Was this a genuine consultation or an exercise to go through the motions? </a:t>
            </a:r>
          </a:p>
          <a:p>
            <a:r>
              <a:rPr lang="en-GB" sz="2800" dirty="0" smtClean="0">
                <a:solidFill>
                  <a:schemeClr val="bg1"/>
                </a:solidFill>
              </a:rPr>
              <a:t>Will the DfT listen and take heed of the responses? </a:t>
            </a:r>
          </a:p>
          <a:p>
            <a:r>
              <a:rPr lang="en-GB" sz="2800" dirty="0" smtClean="0">
                <a:solidFill>
                  <a:schemeClr val="bg1"/>
                </a:solidFill>
              </a:rPr>
              <a:t>Will the necessary research and impact assessments now take place once all responses have been collated? </a:t>
            </a:r>
          </a:p>
          <a:p>
            <a:r>
              <a:rPr lang="en-GB" sz="2800" dirty="0" smtClean="0">
                <a:solidFill>
                  <a:schemeClr val="bg1"/>
                </a:solidFill>
              </a:rPr>
              <a:t>If not the consequences could be very serious for everyone. </a:t>
            </a:r>
          </a:p>
          <a:p>
            <a:endParaRPr lang="en-GB" dirty="0" smtClean="0">
              <a:solidFill>
                <a:schemeClr val="bg1"/>
              </a:solidFill>
            </a:endParaRPr>
          </a:p>
        </p:txBody>
      </p:sp>
      <p:pic>
        <p:nvPicPr>
          <p:cNvPr id="4" name="Picture 3"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115889"/>
            <a:ext cx="1327321" cy="720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67924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bg1"/>
                </a:solidFill>
              </a:rPr>
              <a:t/>
            </a:r>
            <a:br>
              <a:rPr lang="en-GB" sz="3600" dirty="0" smtClean="0">
                <a:solidFill>
                  <a:schemeClr val="bg1"/>
                </a:solidFill>
              </a:rPr>
            </a:br>
            <a:r>
              <a:rPr lang="en-GB" sz="3600" dirty="0" smtClean="0">
                <a:solidFill>
                  <a:schemeClr val="bg1"/>
                </a:solidFill>
              </a:rPr>
              <a:t>  </a:t>
            </a:r>
            <a:r>
              <a:rPr lang="en-GB" sz="2800" dirty="0" smtClean="0">
                <a:solidFill>
                  <a:schemeClr val="bg1"/>
                </a:solidFill>
              </a:rPr>
              <a:t>DMUK PROPOSITION CONCERNS</a:t>
            </a:r>
            <a:endParaRPr lang="en-GB" sz="2800" dirty="0">
              <a:solidFill>
                <a:schemeClr val="bg1"/>
              </a:solidFill>
            </a:endParaRPr>
          </a:p>
        </p:txBody>
      </p:sp>
      <p:sp>
        <p:nvSpPr>
          <p:cNvPr id="3" name="Content Placeholder 2"/>
          <p:cNvSpPr>
            <a:spLocks noGrp="1"/>
          </p:cNvSpPr>
          <p:nvPr>
            <p:ph idx="1"/>
          </p:nvPr>
        </p:nvSpPr>
        <p:spPr/>
        <p:txBody>
          <a:bodyPr/>
          <a:lstStyle/>
          <a:p>
            <a:r>
              <a:rPr lang="en-GB" sz="2800" dirty="0" smtClean="0">
                <a:solidFill>
                  <a:schemeClr val="bg1"/>
                </a:solidFill>
              </a:rPr>
              <a:t>If the current proposition goes through, there could be a significant increase in the number of Blue Badge applications. </a:t>
            </a:r>
          </a:p>
          <a:p>
            <a:r>
              <a:rPr lang="en-GB" sz="2800" dirty="0" smtClean="0">
                <a:solidFill>
                  <a:schemeClr val="bg1"/>
                </a:solidFill>
              </a:rPr>
              <a:t>This could result in many more Blue Badges being issued and pressure on disabled parking will increase significantly.</a:t>
            </a:r>
          </a:p>
          <a:p>
            <a:r>
              <a:rPr lang="en-GB" sz="2800" dirty="0" smtClean="0">
                <a:solidFill>
                  <a:schemeClr val="bg1"/>
                </a:solidFill>
              </a:rPr>
              <a:t>Parking on street on single and double yellows lines could increase significantly which could cause traffic flow problems in urban areas.      </a:t>
            </a:r>
          </a:p>
          <a:p>
            <a:pPr lvl="0"/>
            <a:endParaRPr lang="en-GB" sz="2800" dirty="0" smtClean="0">
              <a:solidFill>
                <a:schemeClr val="bg1"/>
              </a:solidFill>
            </a:endParaRPr>
          </a:p>
          <a:p>
            <a:endParaRPr lang="en-GB" dirty="0">
              <a:solidFill>
                <a:schemeClr val="bg1"/>
              </a:solidFill>
            </a:endParaRPr>
          </a:p>
        </p:txBody>
      </p:sp>
      <p:pic>
        <p:nvPicPr>
          <p:cNvPr id="4" name="Picture 4" descr="DMUK Logo (RG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3"/>
            <a:ext cx="1195915" cy="64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749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en-US" sz="2800" dirty="0" smtClean="0">
                <a:solidFill>
                  <a:schemeClr val="bg1"/>
                </a:solidFill>
              </a:rPr>
              <a:t/>
            </a:r>
            <a:br>
              <a:rPr lang="en-GB" altLang="en-US" sz="2800" dirty="0" smtClean="0">
                <a:solidFill>
                  <a:schemeClr val="bg1"/>
                </a:solidFill>
              </a:rPr>
            </a:br>
            <a:r>
              <a:rPr lang="en-GB" altLang="en-US" sz="2800" dirty="0" smtClean="0">
                <a:solidFill>
                  <a:schemeClr val="bg1"/>
                </a:solidFill>
              </a:rPr>
              <a:t>CONCERNS WITH PROPOSITION (cont.)  </a:t>
            </a:r>
          </a:p>
        </p:txBody>
      </p:sp>
      <p:sp>
        <p:nvSpPr>
          <p:cNvPr id="5123" name="Content Placeholder 2"/>
          <p:cNvSpPr>
            <a:spLocks noGrp="1"/>
          </p:cNvSpPr>
          <p:nvPr>
            <p:ph idx="1"/>
          </p:nvPr>
        </p:nvSpPr>
        <p:spPr/>
        <p:txBody>
          <a:bodyPr/>
          <a:lstStyle/>
          <a:p>
            <a:r>
              <a:rPr lang="en-GB" altLang="en-US" sz="2800" dirty="0" smtClean="0">
                <a:solidFill>
                  <a:schemeClr val="bg1"/>
                </a:solidFill>
              </a:rPr>
              <a:t>If the changes are rolled out unchecked the scheme could end up disadvantaging those who it was set up for in the first place. </a:t>
            </a:r>
          </a:p>
          <a:p>
            <a:r>
              <a:rPr lang="en-GB" altLang="en-US" sz="2800" dirty="0" smtClean="0">
                <a:solidFill>
                  <a:schemeClr val="bg1"/>
                </a:solidFill>
              </a:rPr>
              <a:t>There is already a chronic lack of enforcement and disabled bay provision in some areas of the country which needs to be addressed first. </a:t>
            </a:r>
          </a:p>
          <a:p>
            <a:pPr lvl="0"/>
            <a:r>
              <a:rPr lang="en-GB" altLang="en-US" sz="2800" dirty="0">
                <a:solidFill>
                  <a:srgbClr val="FFFFFF"/>
                </a:solidFill>
              </a:rPr>
              <a:t>Without a truly independent </a:t>
            </a:r>
            <a:r>
              <a:rPr lang="en-GB" altLang="en-US" sz="2800" dirty="0" smtClean="0">
                <a:solidFill>
                  <a:srgbClr val="FFFFFF"/>
                </a:solidFill>
              </a:rPr>
              <a:t>Eligibility Assessor </a:t>
            </a:r>
            <a:r>
              <a:rPr lang="en-GB" altLang="en-US" sz="2800" dirty="0">
                <a:solidFill>
                  <a:srgbClr val="FFFFFF"/>
                </a:solidFill>
              </a:rPr>
              <a:t>the scheme will be going backwards.</a:t>
            </a:r>
          </a:p>
          <a:p>
            <a:pPr marL="0" indent="0">
              <a:buNone/>
            </a:pPr>
            <a:endParaRPr lang="en-GB" altLang="en-US" sz="2800" dirty="0" smtClean="0">
              <a:solidFill>
                <a:schemeClr val="bg1"/>
              </a:solidFill>
            </a:endParaRPr>
          </a:p>
          <a:p>
            <a:pPr marL="0" indent="0">
              <a:buNone/>
            </a:pPr>
            <a:r>
              <a:rPr lang="en-GB" altLang="en-US" sz="2800" dirty="0" smtClean="0">
                <a:solidFill>
                  <a:schemeClr val="bg1"/>
                </a:solidFill>
              </a:rPr>
              <a:t> </a:t>
            </a:r>
          </a:p>
        </p:txBody>
      </p:sp>
      <p:pic>
        <p:nvPicPr>
          <p:cNvPr id="5124" name="Picture 4" descr="DMUK Logo (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3"/>
            <a:ext cx="1328795" cy="72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560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1927</TotalTime>
  <Words>1261</Words>
  <Application>Microsoft Office PowerPoint</Application>
  <PresentationFormat>On-screen Show (4:3)</PresentationFormat>
  <Paragraphs>114</Paragraphs>
  <Slides>20</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Default Design</vt:lpstr>
      <vt:lpstr>1_Default Design</vt:lpstr>
      <vt:lpstr>Adobe Acrobat Document</vt:lpstr>
      <vt:lpstr>PowerPoint Presentation</vt:lpstr>
      <vt:lpstr>Department for Transport </vt:lpstr>
      <vt:lpstr> BACKGROUND </vt:lpstr>
      <vt:lpstr>EXECUTIVE SUMMARY</vt:lpstr>
      <vt:lpstr>  THE CONSULTATION PROPOSITION </vt:lpstr>
      <vt:lpstr>DMUK POSITION</vt:lpstr>
      <vt:lpstr>DMUK CONCERNS </vt:lpstr>
      <vt:lpstr>   DMUK PROPOSITION CONCERNS</vt:lpstr>
      <vt:lpstr> CONCERNS WITH PROPOSITION (cont.)  </vt:lpstr>
      <vt:lpstr> THE NEW ELIGIBILITY CRITERION</vt:lpstr>
      <vt:lpstr>ELIGIBILITY ASSESSOR</vt:lpstr>
      <vt:lpstr> LINKING AUTOMATIC ELIGIBILITY TO PIP </vt:lpstr>
      <vt:lpstr>WHAT NEEDS TO HAPPEN? </vt:lpstr>
      <vt:lpstr>WHAT WE NEED TO KNOW</vt:lpstr>
      <vt:lpstr>MENTAL HEALTH STATISTICS</vt:lpstr>
      <vt:lpstr> MENTAL HEALTH STATISTICS (Cont.)</vt:lpstr>
      <vt:lpstr>MENTAL HEALTH (Cont.) </vt:lpstr>
      <vt:lpstr>MEDIA</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 Footer</dc:creator>
  <cp:lastModifiedBy>Graham Footer</cp:lastModifiedBy>
  <cp:revision>94</cp:revision>
  <dcterms:created xsi:type="dcterms:W3CDTF">2017-03-15T11:04:54Z</dcterms:created>
  <dcterms:modified xsi:type="dcterms:W3CDTF">2018-04-17T11:39:20Z</dcterms:modified>
</cp:coreProperties>
</file>