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  <p:sldMasterId id="2147483668" r:id="rId3"/>
  </p:sldMasterIdLst>
  <p:notesMasterIdLst>
    <p:notesMasterId r:id="rId20"/>
  </p:notesMasterIdLst>
  <p:sldIdLst>
    <p:sldId id="256" r:id="rId4"/>
    <p:sldId id="307" r:id="rId5"/>
    <p:sldId id="286" r:id="rId6"/>
    <p:sldId id="299" r:id="rId7"/>
    <p:sldId id="301" r:id="rId8"/>
    <p:sldId id="308" r:id="rId9"/>
    <p:sldId id="309" r:id="rId10"/>
    <p:sldId id="293" r:id="rId11"/>
    <p:sldId id="304" r:id="rId12"/>
    <p:sldId id="305" r:id="rId13"/>
    <p:sldId id="303" r:id="rId14"/>
    <p:sldId id="289" r:id="rId15"/>
    <p:sldId id="311" r:id="rId16"/>
    <p:sldId id="312" r:id="rId17"/>
    <p:sldId id="306" r:id="rId18"/>
    <p:sldId id="31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BA8"/>
    <a:srgbClr val="97C220"/>
    <a:srgbClr val="077A55"/>
    <a:srgbClr val="77E654"/>
    <a:srgbClr val="57575B"/>
    <a:srgbClr val="5A5A5E"/>
    <a:srgbClr val="C7BCB6"/>
    <a:srgbClr val="97C21F"/>
    <a:srgbClr val="3FB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A456B0-102E-456A-B4F4-D1693C19EE65}" v="16" dt="2019-04-23T19:55:53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0325" autoAdjust="0"/>
  </p:normalViewPr>
  <p:slideViewPr>
    <p:cSldViewPr snapToGrid="0">
      <p:cViewPr varScale="1">
        <p:scale>
          <a:sx n="66" d="100"/>
          <a:sy n="66" d="100"/>
        </p:scale>
        <p:origin x="74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9A0AD-A4A7-436A-AA62-050FA852F3AE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5ECCD-EF27-49A5-A2AC-83E0E734C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748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here we are, 5 weeks until the biggest change to data protection in 20 years, and I think it’s fair to say there will be some trepidation felt by most in this room.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we ready?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must admit when I saw this agenda item, a little trepidation filled me at having to stand up here and answer that question.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does that mean? are we ready for the new world after GDPR becomes enforceable? After all it will be a fresh page for data protection. No case law is in place to clarify the grey areas and no one knows how data protection will evolve over the next year.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we all still wait with bated breath for the allusive Data Protection act 2018, due to be enacted into law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 25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May. At present the Bill has 3 more stages to pass before royal assent and becoming an Act. Will it be ready?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 of course the Article 29 working party are still putting together guides on how to interpret the new legislation and this will go on past the 25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May. So, can we truly be ready?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there is light at the end of the tunnel, even if very faint. last week I heard the Information commissioner Elizabeth Denham’s, speech from the Data Protection Practitioners Conference and although her words were much more eloquent than mine, they mimicked some of my sentiments today.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5ECCD-EF27-49A5-A2AC-83E0E734C69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70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here we are, 5 weeks until the biggest change to data protection in 20 years, and I think it’s fair to say there will be some trepidation felt by most in this room.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we ready?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must admit when I saw this agenda item, a little trepidation filled me at having to stand up here and answer that question.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does that mean? are we ready for the new world after GDPR becomes enforceable? After all it will be a fresh page for data protection. No case law is in place to clarify the grey areas and no one knows how data protection will evolve over the next year.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we all still wait with bated breath for the allusive Data Protection act 2018, due to be enacted into law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 25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May. At present the Bill has 3 more stages to pass before royal assent and becoming an Act. Will it be ready?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 of course the Article 29 working party are still putting together guides on how to interpret the new legislation and this will go on past the 25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May. So, can we truly be ready?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there is light at the end of the tunnel, even if very faint. last week I heard the Information commissioner Elizabeth Denham’s, speech from the Data Protection Practitioners Conference and although her words were much more eloquent than mine, they mimicked some of my sentiments today.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F5ECCD-EF27-49A5-A2AC-83E0E734C6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2810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here we are, 5 weeks until the biggest change to data protection in 20 years, and I think it’s fair to say there will be some trepidation felt by most in this room.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we ready?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must admit when I saw this agenda item, a little trepidation filled me at having to stand up here and answer that question.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does that mean? are we ready for the new world after GDPR becomes enforceable? After all it will be a fresh page for data protection. No case law is in place to clarify the grey areas and no one knows how data protection will evolve over the next year.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we all still wait with bated breath for the allusive Data Protection act 2018, due to be enacted into law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 25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May. At present the Bill has 3 more stages to pass before royal assent and becoming an Act. Will it be ready?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 of course the Article 29 working party are still putting together guides on how to interpret the new legislation and this will go on past the 25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May. So, can we truly be ready?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there is light at the end of the tunnel, even if very faint. last week I heard the Information commissioner Elizabeth Denham’s, speech from the Data Protection Practitioners Conference and although her words were much more eloquent than mine, they mimicked some of my sentiments today.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F5ECCD-EF27-49A5-A2AC-83E0E734C6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7759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4457-CF2F-4688-810D-3D2AD5C10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5A5A5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35DE7-F563-4771-90DE-F779865D7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7575B"/>
                </a:solidFill>
                <a:latin typeface="Futura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5F957BC-8D2D-4949-A406-A849A85D45FD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97BC1DC-F5AB-48D8-B11B-C61138C50C7A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0A8185-4B3F-4181-967E-2ECE4D7C787B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04E192-CAB1-4512-A593-FFB51A86F0C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76649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4457-CF2F-4688-810D-3D2AD5C10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5A5A5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35DE7-F563-4771-90DE-F779865D7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7575B"/>
                </a:solidFill>
                <a:latin typeface="Futura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5F957BC-8D2D-4949-A406-A849A85D45FD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97BC1DC-F5AB-48D8-B11B-C61138C50C7A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0A8185-4B3F-4181-967E-2ECE4D7C787B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04E192-CAB1-4512-A593-FFB51A86F0C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419839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7C6E2-3399-4E93-9E46-7C643956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99E9-B8EF-459B-873B-7C76E778A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1CCFFC-5911-4D39-AD1A-D67205B7D0B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9D71C40-0812-4383-AC7D-30179E11376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995868C-7553-43A7-8FD0-3B3F4CB8B92A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B310272-10A3-4315-880B-1CB85FD32EE5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283292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CB4FC-08A9-448A-BAC8-1740B55E1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8F039-2FA9-459E-9187-4D632EE95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611185-1327-4F6F-AC79-87DD8BC5C0C1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5C228A-C294-41D7-AC80-FF538B86F73D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807A61-7FDD-4D1C-8269-2128B703307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53EA717-2562-4F59-A45F-E17E5B7E9A7B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876691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23046-EEEE-4772-8BC5-157CA2B68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0919B-0D0A-414C-AF71-7C06A1FF7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9242C-C277-44FE-A3DF-068A38277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D6FD67-ECD3-42B4-B51B-AD9D5E026AE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69BBAA-BCF2-4286-8D04-9027428A30DE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833504-EB47-4D97-81E0-DBC028026A5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266BEF8-8AFB-4DDA-8E27-80D4F3877E79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833365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27CB-341A-4D92-B622-0405A9F8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34771-AB1F-4EDD-895B-5ECDBB30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B85E9-2E38-4541-9739-9C4910524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7B0C8-CADD-4BB4-BB0F-F94B55912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F3B3A-BB52-40A4-B7AE-6BA23693B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BED00B-32E1-4DE9-81CE-333D15F6C06C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ECF3020-523F-42F4-A122-C3AAFD0C7109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B01111-ED53-4E12-8FA7-1E2E0DD4A9D2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543812-CBCD-4A3F-B995-7E6F66D8D327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4119197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3CBC-FE1B-4E4D-B54B-6ECDC5B3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367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088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529C-73CC-436A-9819-FFCDB24D2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AFECF-49C6-4837-9FD3-DCD338862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0A3C8-B007-49CE-A638-2EAAE6B3E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86C96-CB5D-468A-B0FF-D3F2C2B98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38D0-7A74-4821-A3F0-33787B9E5AF0}" type="datetimeFigureOut">
              <a:rPr lang="en-GB" smtClean="0"/>
              <a:t>24/04/2019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343AD-BDCD-46A9-A739-15AED721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6863D-5E10-45EB-8895-23F20122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3A76-651E-4C5A-8182-3AC75915CB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800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59FD-4ACD-492A-AD51-4801C54D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9EC83B-28D6-493A-AF73-A926C5B18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468CC-3399-4C0D-B6E0-D6428CCB9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6064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4457-CF2F-4688-810D-3D2AD5C10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5A5A5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35DE7-F563-4771-90DE-F779865D7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7575B"/>
                </a:solidFill>
                <a:latin typeface="Futura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5F957BC-8D2D-4949-A406-A849A85D45FD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97BC1DC-F5AB-48D8-B11B-C61138C50C7A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0A8185-4B3F-4181-967E-2ECE4D7C787B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04E192-CAB1-4512-A593-FFB51A86F0C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24160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7C6E2-3399-4E93-9E46-7C643956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99E9-B8EF-459B-873B-7C76E778A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1CCFFC-5911-4D39-AD1A-D67205B7D0B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9D71C40-0812-4383-AC7D-30179E11376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995868C-7553-43A7-8FD0-3B3F4CB8B92A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B310272-10A3-4315-880B-1CB85FD32EE5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067832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7C6E2-3399-4E93-9E46-7C643956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99E9-B8EF-459B-873B-7C76E778A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1CCFFC-5911-4D39-AD1A-D67205B7D0B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9D71C40-0812-4383-AC7D-30179E11376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995868C-7553-43A7-8FD0-3B3F4CB8B92A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B310272-10A3-4315-880B-1CB85FD32EE5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930461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CB4FC-08A9-448A-BAC8-1740B55E1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8F039-2FA9-459E-9187-4D632EE95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611185-1327-4F6F-AC79-87DD8BC5C0C1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5C228A-C294-41D7-AC80-FF538B86F73D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807A61-7FDD-4D1C-8269-2128B703307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53EA717-2562-4F59-A45F-E17E5B7E9A7B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6306651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23046-EEEE-4772-8BC5-157CA2B68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0919B-0D0A-414C-AF71-7C06A1FF7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9242C-C277-44FE-A3DF-068A38277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D6FD67-ECD3-42B4-B51B-AD9D5E026AE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69BBAA-BCF2-4286-8D04-9027428A30DE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833504-EB47-4D97-81E0-DBC028026A5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266BEF8-8AFB-4DDA-8E27-80D4F3877E79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695635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27CB-341A-4D92-B622-0405A9F8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34771-AB1F-4EDD-895B-5ECDBB30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B85E9-2E38-4541-9739-9C4910524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7B0C8-CADD-4BB4-BB0F-F94B55912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F3B3A-BB52-40A4-B7AE-6BA23693B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BED00B-32E1-4DE9-81CE-333D15F6C06C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ECF3020-523F-42F4-A122-C3AAFD0C7109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B01111-ED53-4E12-8FA7-1E2E0DD4A9D2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543812-CBCD-4A3F-B995-7E6F66D8D327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89200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3CBC-FE1B-4E4D-B54B-6ECDC5B3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252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2313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529C-73CC-436A-9819-FFCDB24D2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AFECF-49C6-4837-9FD3-DCD338862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0A3C8-B007-49CE-A638-2EAAE6B3E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86C96-CB5D-468A-B0FF-D3F2C2B98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38D0-7A74-4821-A3F0-33787B9E5AF0}" type="datetimeFigureOut">
              <a:rPr lang="en-GB" smtClean="0"/>
              <a:t>24/04/2019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343AD-BDCD-46A9-A739-15AED721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6863D-5E10-45EB-8895-23F20122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3A76-651E-4C5A-8182-3AC75915CB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195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59FD-4ACD-492A-AD51-4801C54D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9EC83B-28D6-493A-AF73-A926C5B18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468CC-3399-4C0D-B6E0-D6428CCB9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555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CB4FC-08A9-448A-BAC8-1740B55E1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8F039-2FA9-459E-9187-4D632EE95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611185-1327-4F6F-AC79-87DD8BC5C0C1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5C228A-C294-41D7-AC80-FF538B86F73D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807A61-7FDD-4D1C-8269-2128B703307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53EA717-2562-4F59-A45F-E17E5B7E9A7B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09320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23046-EEEE-4772-8BC5-157CA2B68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0919B-0D0A-414C-AF71-7C06A1FF7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9242C-C277-44FE-A3DF-068A38277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D6FD67-ECD3-42B4-B51B-AD9D5E026AE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69BBAA-BCF2-4286-8D04-9027428A30DE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833504-EB47-4D97-81E0-DBC028026A5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266BEF8-8AFB-4DDA-8E27-80D4F3877E79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97605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27CB-341A-4D92-B622-0405A9F8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34771-AB1F-4EDD-895B-5ECDBB30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B85E9-2E38-4541-9739-9C4910524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7B0C8-CADD-4BB4-BB0F-F94B55912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F3B3A-BB52-40A4-B7AE-6BA23693B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BED00B-32E1-4DE9-81CE-333D15F6C06C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ECF3020-523F-42F4-A122-C3AAFD0C7109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B01111-ED53-4E12-8FA7-1E2E0DD4A9D2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543812-CBCD-4A3F-B995-7E6F66D8D327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53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3CBC-FE1B-4E4D-B54B-6ECDC5B3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78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106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529C-73CC-436A-9819-FFCDB24D2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AFECF-49C6-4837-9FD3-DCD338862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0A3C8-B007-49CE-A638-2EAAE6B3E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86C96-CB5D-468A-B0FF-D3F2C2B98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38D0-7A74-4821-A3F0-33787B9E5AF0}" type="datetimeFigureOut">
              <a:rPr lang="en-GB" smtClean="0"/>
              <a:t>24/04/2019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343AD-BDCD-46A9-A739-15AED721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6863D-5E10-45EB-8895-23F20122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3A76-651E-4C5A-8182-3AC75915CB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28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59FD-4ACD-492A-AD51-4801C54D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9EC83B-28D6-493A-AF73-A926C5B18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468CC-3399-4C0D-B6E0-D6428CCB9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136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26B48-8944-4399-98F0-4D951639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38963-EE65-429F-95EA-C8A356529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51FF9-2DD8-4FE8-BB0D-94041DF85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38D0-7A74-4821-A3F0-33787B9E5AF0}" type="datetimeFigureOut">
              <a:rPr lang="en-GB" smtClean="0"/>
              <a:t>24/04/2019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C632F-78D9-40C6-822D-22C5ED902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76A2D-CBC0-48B3-BE44-E6BA66B07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3A76-651E-4C5A-8182-3AC75915CBE5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857BB2E-7BBA-4104-A637-AAB8614BFAD9}"/>
              </a:ext>
            </a:extLst>
          </p:cNvPr>
          <p:cNvGrpSpPr/>
          <p:nvPr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DAAD70A-0640-4EDC-8AF7-94740EE0F45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3A5E996-D472-4057-9B59-A71BC1308ED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867761D-0AA7-4FCC-87AD-CCA771C1012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661" y="5804028"/>
            <a:ext cx="2133321" cy="68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47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7575B"/>
          </a:solidFill>
          <a:latin typeface="Futura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26B48-8944-4399-98F0-4D951639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38963-EE65-429F-95EA-C8A356529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51FF9-2DD8-4FE8-BB0D-94041DF85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38D0-7A74-4821-A3F0-33787B9E5AF0}" type="datetimeFigureOut">
              <a:rPr lang="en-GB" smtClean="0"/>
              <a:t>24/04/2019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C632F-78D9-40C6-822D-22C5ED902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76A2D-CBC0-48B3-BE44-E6BA66B07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3A76-651E-4C5A-8182-3AC75915CBE5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857BB2E-7BBA-4104-A637-AAB8614BFAD9}"/>
              </a:ext>
            </a:extLst>
          </p:cNvPr>
          <p:cNvGrpSpPr/>
          <p:nvPr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DAAD70A-0640-4EDC-8AF7-94740EE0F45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3A5E996-D472-4057-9B59-A71BC1308ED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867761D-0AA7-4FCC-87AD-CCA771C1012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661" y="5804028"/>
            <a:ext cx="2133321" cy="68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4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7575B"/>
          </a:solidFill>
          <a:latin typeface="Futura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26B48-8944-4399-98F0-4D951639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38963-EE65-429F-95EA-C8A356529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51FF9-2DD8-4FE8-BB0D-94041DF85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38D0-7A74-4821-A3F0-33787B9E5AF0}" type="datetimeFigureOut">
              <a:rPr lang="en-GB" smtClean="0"/>
              <a:t>24/04/2019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C632F-78D9-40C6-822D-22C5ED902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76A2D-CBC0-48B3-BE44-E6BA66B07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3A76-651E-4C5A-8182-3AC75915CBE5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857BB2E-7BBA-4104-A637-AAB8614BFAD9}"/>
              </a:ext>
            </a:extLst>
          </p:cNvPr>
          <p:cNvGrpSpPr/>
          <p:nvPr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DAAD70A-0640-4EDC-8AF7-94740EE0F45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3A5E996-D472-4057-9B59-A71BC1308ED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867761D-0AA7-4FCC-87AD-CCA771C1012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661" y="5804028"/>
            <a:ext cx="2133321" cy="68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07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7575B"/>
          </a:solidFill>
          <a:latin typeface="Futura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imperial.co.uk/" TargetMode="External"/><Relationship Id="rId7" Type="http://schemas.openxmlformats.org/officeDocument/2006/relationships/image" Target="../media/image11.png"/><Relationship Id="rId2" Type="http://schemas.openxmlformats.org/officeDocument/2006/relationships/hyperlink" Target="mailto:Support@imperial.co.uk" TargetMode="Externa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neky\Desktop\Freelance Documents\FREELANCE WORK\Imperial\Slides\cityscap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552450"/>
            <a:ext cx="12192000" cy="454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3C019B-7651-49E2-A264-C397A3C61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850" y="5187949"/>
            <a:ext cx="9366250" cy="1522413"/>
          </a:xfrm>
        </p:spPr>
        <p:txBody>
          <a:bodyPr>
            <a:normAutofit fontScale="90000"/>
          </a:bodyPr>
          <a:lstStyle/>
          <a:p>
            <a:r>
              <a:rPr lang="en-GB" dirty="0"/>
              <a:t>User Group</a:t>
            </a:r>
            <a:br>
              <a:rPr lang="en-GB" dirty="0"/>
            </a:br>
            <a:r>
              <a:rPr lang="en-GB" sz="2400" dirty="0"/>
              <a:t>Mandy Watson</a:t>
            </a:r>
            <a:br>
              <a:rPr lang="en-GB" dirty="0"/>
            </a:br>
            <a:r>
              <a:rPr lang="en-GB" sz="2400" dirty="0"/>
              <a:t>25</a:t>
            </a:r>
            <a:r>
              <a:rPr lang="en-GB" sz="2400" baseline="30000" dirty="0"/>
              <a:t>th</a:t>
            </a:r>
            <a:r>
              <a:rPr lang="en-GB" sz="2400" dirty="0"/>
              <a:t> April 2019</a:t>
            </a:r>
          </a:p>
        </p:txBody>
      </p:sp>
      <p:sp>
        <p:nvSpPr>
          <p:cNvPr id="6" name="Rectangle 5"/>
          <p:cNvSpPr/>
          <p:nvPr/>
        </p:nvSpPr>
        <p:spPr>
          <a:xfrm>
            <a:off x="5942753" y="32443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p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833248" y="5678017"/>
            <a:ext cx="2015755" cy="1010358"/>
            <a:chOff x="9833248" y="5678017"/>
            <a:chExt cx="2015755" cy="1010358"/>
          </a:xfrm>
        </p:grpSpPr>
        <p:pic>
          <p:nvPicPr>
            <p:cNvPr id="8" name="Picture 7" descr="ISO9001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47764" y="5678017"/>
              <a:ext cx="995846" cy="456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29950" y="6321109"/>
              <a:ext cx="819053" cy="36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33248" y="6314047"/>
              <a:ext cx="1063468" cy="35318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68777" y="5678120"/>
              <a:ext cx="456754" cy="4574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319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4636"/>
            <a:ext cx="9144000" cy="973149"/>
          </a:xfrm>
        </p:spPr>
        <p:txBody>
          <a:bodyPr>
            <a:normAutofit/>
          </a:bodyPr>
          <a:lstStyle/>
          <a:p>
            <a:r>
              <a:rPr lang="en-GB" dirty="0"/>
              <a:t>PermitSmarti V2.4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527785"/>
            <a:ext cx="9598325" cy="437834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</a:pPr>
            <a:r>
              <a:rPr lang="en-GB" sz="3200" dirty="0">
                <a:latin typeface="DINRoundOT" panose="020B0504020101020102" pitchFamily="34" charset="0"/>
                <a:ea typeface="Calibri" panose="020F0502020204030204" pitchFamily="34" charset="0"/>
              </a:rPr>
              <a:t>Key new features</a:t>
            </a:r>
          </a:p>
          <a:p>
            <a:pPr algn="just">
              <a:lnSpc>
                <a:spcPct val="110000"/>
              </a:lnSpc>
            </a:pPr>
            <a:r>
              <a:rPr lang="en-GB" dirty="0"/>
              <a:t>• </a:t>
            </a:r>
            <a:r>
              <a:rPr lang="en-GB" sz="2600" dirty="0">
                <a:latin typeface="DINRoundOT" panose="020B0504020101020102" pitchFamily="34" charset="0"/>
                <a:cs typeface="Calibri" panose="020F0502020204030204" pitchFamily="34" charset="0"/>
              </a:rPr>
              <a:t>Edit account information: Account information can be edited in the operation (front office)     </a:t>
            </a: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endParaRPr lang="en-GB" sz="2600" dirty="0">
              <a:latin typeface="DINRoundOT" panose="020B0504020101020102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2600" dirty="0">
                <a:latin typeface="DINRoundOT" panose="020B0504020101020102" pitchFamily="34" charset="0"/>
                <a:cs typeface="Calibri" panose="020F0502020204030204" pitchFamily="34" charset="0"/>
              </a:rPr>
              <a:t>• 3sixty/Rialto enforcement system integration: The system can be configured so that more than one operator in PermitSmarti is integrated with a single 3sixty/Rialto enforcement system.</a:t>
            </a: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endParaRPr lang="en-GB" sz="2600" dirty="0">
              <a:latin typeface="DINRoundOT" panose="020B0504020101020102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2600" dirty="0">
                <a:latin typeface="DINRoundOT" panose="020B0504020101020102" pitchFamily="34" charset="0"/>
                <a:cs typeface="Calibri" panose="020F0502020204030204" pitchFamily="34" charset="0"/>
              </a:rPr>
              <a:t>• Additional vehicle details: Vehicle width and weight can be captured with a permit application.</a:t>
            </a: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endParaRPr lang="en-GB" sz="2600" dirty="0">
              <a:latin typeface="DINRoundOT" panose="020B0504020101020102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2600" dirty="0">
                <a:latin typeface="DINRoundOT" panose="020B0504020101020102" pitchFamily="34" charset="0"/>
                <a:cs typeface="Calibri" panose="020F0502020204030204" pitchFamily="34" charset="0"/>
              </a:rPr>
              <a:t>• Enhanced My account security: Protection against username/password ‘brute force’ attacks.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00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2095-9189-40D9-B203-567A3B029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ChallengeSmarti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795C8-653F-4AB2-94FA-6946C4695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Guided appeals via 3sixty Citizen</a:t>
            </a:r>
          </a:p>
          <a:p>
            <a:pPr lvl="1"/>
            <a:r>
              <a:rPr lang="en-GB" dirty="0"/>
              <a:t>Now live at:</a:t>
            </a:r>
          </a:p>
          <a:p>
            <a:pPr lvl="2"/>
            <a:r>
              <a:rPr lang="en-GB" dirty="0"/>
              <a:t>Essex County</a:t>
            </a:r>
          </a:p>
          <a:p>
            <a:pPr lvl="2"/>
            <a:r>
              <a:rPr lang="en-GB" dirty="0"/>
              <a:t>Bexley Council</a:t>
            </a:r>
          </a:p>
          <a:p>
            <a:pPr lvl="2"/>
            <a:r>
              <a:rPr lang="en-GB" dirty="0"/>
              <a:t>Bournemouth Christchurch and Poole</a:t>
            </a:r>
          </a:p>
          <a:p>
            <a:pPr lvl="2"/>
            <a:r>
              <a:rPr lang="en-GB" dirty="0"/>
              <a:t>Bromley Council</a:t>
            </a:r>
          </a:p>
          <a:p>
            <a:pPr lvl="2"/>
            <a:endParaRPr lang="en-GB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800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993B3-60EF-4493-ABD6-5AD69A470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3sixty Web V1.6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5B102-DDAA-49C0-985E-F516A6664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230"/>
            <a:ext cx="10515600" cy="4773733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sz="3600" dirty="0">
                <a:ea typeface="Calibri" panose="020F0502020204030204" pitchFamily="34" charset="0"/>
              </a:rPr>
              <a:t>Complete: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dirty="0">
                <a:ea typeface="Calibri" panose="020F0502020204030204" pitchFamily="34" charset="0"/>
              </a:rPr>
              <a:t>Enhanced Dashboard</a:t>
            </a:r>
          </a:p>
          <a:p>
            <a:pPr>
              <a:spcAft>
                <a:spcPts val="0"/>
              </a:spcAft>
            </a:pPr>
            <a:r>
              <a:rPr lang="en-GB" dirty="0">
                <a:ea typeface="Calibri" panose="020F0502020204030204" pitchFamily="34" charset="0"/>
              </a:rPr>
              <a:t>Enable users to add, amend  or disable names on a Case </a:t>
            </a:r>
          </a:p>
          <a:p>
            <a:pPr>
              <a:spcAft>
                <a:spcPts val="0"/>
              </a:spcAft>
            </a:pPr>
            <a:r>
              <a:rPr lang="en-GB" dirty="0">
                <a:ea typeface="Calibri" panose="020F0502020204030204" pitchFamily="34" charset="0"/>
              </a:rPr>
              <a:t>Configuration Functions</a:t>
            </a:r>
          </a:p>
          <a:p>
            <a:pPr>
              <a:spcAft>
                <a:spcPts val="0"/>
              </a:spcAft>
            </a:pPr>
            <a:r>
              <a:rPr lang="en-GB" dirty="0">
                <a:ea typeface="Calibri" panose="020F0502020204030204" pitchFamily="34" charset="0"/>
              </a:rPr>
              <a:t>Improvements to Batch memos function</a:t>
            </a:r>
          </a:p>
          <a:p>
            <a:pPr>
              <a:spcAft>
                <a:spcPts val="0"/>
              </a:spcAft>
            </a:pPr>
            <a:r>
              <a:rPr lang="en-GB" dirty="0">
                <a:ea typeface="Calibri" panose="020F0502020204030204" pitchFamily="34" charset="0"/>
              </a:rPr>
              <a:t>Improved Location search</a:t>
            </a:r>
          </a:p>
          <a:p>
            <a:pPr>
              <a:spcAft>
                <a:spcPts val="0"/>
              </a:spcAft>
            </a:pPr>
            <a:r>
              <a:rPr lang="en-GB" dirty="0">
                <a:ea typeface="Calibri" panose="020F0502020204030204" pitchFamily="34" charset="0"/>
              </a:rPr>
              <a:t>Changes to Log In page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385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993B3-60EF-4493-ABD6-5AD69A470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3sixty Web V1.7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5B102-DDAA-49C0-985E-F516A6664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230"/>
            <a:ext cx="10515600" cy="4773733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sz="3600" dirty="0">
                <a:ea typeface="Calibri" panose="020F0502020204030204" pitchFamily="34" charset="0"/>
              </a:rPr>
              <a:t>Currently being coded: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dirty="0"/>
              <a:t>LetterSmarti integration</a:t>
            </a:r>
          </a:p>
          <a:p>
            <a:r>
              <a:rPr lang="en-GB" dirty="0"/>
              <a:t>Add image or video to case</a:t>
            </a:r>
          </a:p>
          <a:p>
            <a:r>
              <a:rPr lang="en-GB" dirty="0"/>
              <a:t>Transfer images from case to case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244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993B3-60EF-4493-ABD6-5AD69A470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3sixty Web V1.8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5B102-DDAA-49C0-985E-F516A6664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230"/>
            <a:ext cx="10515600" cy="4773733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sz="3600" dirty="0">
                <a:ea typeface="Calibri" panose="020F0502020204030204" pitchFamily="34" charset="0"/>
              </a:rPr>
              <a:t>Currently being analysed:</a:t>
            </a:r>
          </a:p>
          <a:p>
            <a:r>
              <a:rPr lang="en-GB" dirty="0">
                <a:ea typeface="Calibri" panose="020F0502020204030204" pitchFamily="34" charset="0"/>
              </a:rPr>
              <a:t>Import and Export functions</a:t>
            </a:r>
          </a:p>
          <a:p>
            <a:r>
              <a:rPr lang="en-GB" dirty="0"/>
              <a:t>County Court returns</a:t>
            </a:r>
          </a:p>
          <a:p>
            <a:r>
              <a:rPr lang="en-GB" dirty="0"/>
              <a:t>Enforcement Agency returns</a:t>
            </a:r>
          </a:p>
          <a:p>
            <a:r>
              <a:rPr lang="en-GB" dirty="0"/>
              <a:t>User can configure own favourites </a:t>
            </a:r>
          </a:p>
          <a:p>
            <a:r>
              <a:rPr lang="en-GB" dirty="0"/>
              <a:t>Dashboard now includes links</a:t>
            </a:r>
          </a:p>
        </p:txBody>
      </p:sp>
    </p:spTree>
    <p:extLst>
      <p:ext uri="{BB962C8B-B14F-4D97-AF65-F5344CB8AC3E}">
        <p14:creationId xmlns:p14="http://schemas.microsoft.com/office/powerpoint/2010/main" val="689215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CEBC7-B160-48A8-BE90-9819381E3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3sixty V5.9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5C28F-8626-4F03-97F0-7DC0B3E1E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9229"/>
            <a:ext cx="10515600" cy="3673215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 New merge codes to support 3sixty Environmental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Offender Gender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Print full year of date of birth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Integrate V1.6 of 3sixty on the Web.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550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neky\Desktop\Freelance Documents\FREELANCE WORK\Imperial\Slides\cityscap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552450"/>
            <a:ext cx="12192000" cy="454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3C019B-7651-49E2-A264-C397A3C61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850" y="5187949"/>
            <a:ext cx="9366250" cy="1522413"/>
          </a:xfrm>
        </p:spPr>
        <p:txBody>
          <a:bodyPr>
            <a:normAutofit fontScale="90000"/>
          </a:bodyPr>
          <a:lstStyle/>
          <a:p>
            <a:r>
              <a:rPr lang="en-GB" dirty="0"/>
              <a:t>3sixty Web Demo</a:t>
            </a:r>
            <a:br>
              <a:rPr lang="en-GB" dirty="0"/>
            </a:br>
            <a:r>
              <a:rPr lang="en-GB" sz="2400" dirty="0"/>
              <a:t>Helen Clements</a:t>
            </a:r>
            <a:br>
              <a:rPr lang="en-GB" dirty="0"/>
            </a:b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5942753" y="32443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833248" y="5678017"/>
            <a:ext cx="2015755" cy="1010358"/>
            <a:chOff x="9833248" y="5678017"/>
            <a:chExt cx="2015755" cy="1010358"/>
          </a:xfrm>
        </p:grpSpPr>
        <p:pic>
          <p:nvPicPr>
            <p:cNvPr id="8" name="Picture 7" descr="ISO9001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47764" y="5678017"/>
              <a:ext cx="995846" cy="456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29950" y="6321109"/>
              <a:ext cx="819053" cy="36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33248" y="6314047"/>
              <a:ext cx="1063468" cy="35318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68777" y="5678120"/>
              <a:ext cx="456754" cy="4574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7888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neky\Desktop\Freelance Documents\FREELANCE WORK\Imperial\Slides\cityscap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552450"/>
            <a:ext cx="12192000" cy="454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3C019B-7651-49E2-A264-C397A3C61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094" y="5053293"/>
            <a:ext cx="10579100" cy="1300162"/>
          </a:xfrm>
        </p:spPr>
        <p:txBody>
          <a:bodyPr>
            <a:noAutofit/>
          </a:bodyPr>
          <a:lstStyle/>
          <a:p>
            <a:r>
              <a:rPr lang="en-GB" sz="4800" dirty="0">
                <a:solidFill>
                  <a:schemeClr val="tx1"/>
                </a:solidFill>
                <a:latin typeface="DINRoundOT" panose="020B0504020101020102"/>
              </a:rPr>
              <a:t>Application Support</a:t>
            </a:r>
            <a:br>
              <a:rPr lang="en-GB" sz="2800" dirty="0">
                <a:latin typeface="+mn-lt"/>
              </a:rPr>
            </a:br>
            <a:endParaRPr lang="en-GB" sz="1100" dirty="0">
              <a:latin typeface="DINRoundOT" panose="020B0504020101020102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833248" y="5678017"/>
            <a:ext cx="2015755" cy="1010358"/>
            <a:chOff x="9833248" y="5678017"/>
            <a:chExt cx="2015755" cy="1010358"/>
          </a:xfrm>
        </p:grpSpPr>
        <p:pic>
          <p:nvPicPr>
            <p:cNvPr id="8" name="Picture 7" descr="ISO9001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47764" y="5678017"/>
              <a:ext cx="995846" cy="456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29950" y="6321109"/>
              <a:ext cx="819053" cy="36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33248" y="6314047"/>
              <a:ext cx="1063468" cy="35318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68777" y="5678120"/>
              <a:ext cx="456754" cy="4574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930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AF6FEA7-4D98-4100-85C1-7993B2029AD3}"/>
              </a:ext>
            </a:extLst>
          </p:cNvPr>
          <p:cNvSpPr txBox="1">
            <a:spLocks/>
          </p:cNvSpPr>
          <p:nvPr/>
        </p:nvSpPr>
        <p:spPr>
          <a:xfrm>
            <a:off x="1847651" y="1582562"/>
            <a:ext cx="8016849" cy="416141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DINRoundOT" panose="020B0504020101020102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Futura"/>
                <a:ea typeface="Verdana" panose="020B0604030504040204" pitchFamily="34" charset="0"/>
                <a:cs typeface="Verdana" panose="020B0604030504040204" pitchFamily="34" charset="0"/>
              </a:rPr>
              <a:t>New on the Support Desk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Futura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Ben Stollar has been promoted to Senior Support Desk Engineer and is responsible for running the Support Desk in the Support Desk Managers absence.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DINRoundOT" panose="020B0504020101020102"/>
              <a:ea typeface="+mn-ea"/>
              <a:cs typeface="+mn-cs"/>
            </a:endParaRPr>
          </a:p>
          <a:p>
            <a:pPr marL="2304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Chris Andrews joined the Support team on the 1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st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 of April as a Support Desk Engineer.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Futura"/>
                <a:ea typeface="Verdana" panose="020B0604030504040204" pitchFamily="34" charset="0"/>
                <a:cs typeface="Verdana" panose="020B0604030504040204" pitchFamily="34" charset="0"/>
              </a:rPr>
            </a:b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Futura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DINRoundOT" panose="020B0504020101020102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22F60C-1B6A-4C0E-9736-F4272F2A5631}"/>
              </a:ext>
            </a:extLst>
          </p:cNvPr>
          <p:cNvSpPr/>
          <p:nvPr/>
        </p:nvSpPr>
        <p:spPr>
          <a:xfrm>
            <a:off x="2137190" y="813121"/>
            <a:ext cx="72481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/>
                <a:ea typeface="+mn-ea"/>
                <a:cs typeface="+mn-cs"/>
              </a:rPr>
              <a:t>Application Support Team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RoundOT" panose="020B050402010102010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3355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AF6FEA7-4D98-4100-85C1-7993B2029AD3}"/>
              </a:ext>
            </a:extLst>
          </p:cNvPr>
          <p:cNvSpPr txBox="1">
            <a:spLocks/>
          </p:cNvSpPr>
          <p:nvPr/>
        </p:nvSpPr>
        <p:spPr>
          <a:xfrm>
            <a:off x="3366972" y="1870168"/>
            <a:ext cx="4279496" cy="6946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Futura"/>
                <a:ea typeface="Verdana" panose="020B0604030504040204" pitchFamily="34" charset="0"/>
                <a:cs typeface="Verdana" panose="020B0604030504040204" pitchFamily="34" charset="0"/>
              </a:rPr>
              <a:t>Support Team Staff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76CA39-CBAA-4F54-8A1E-EC4FFFE1BFEC}"/>
              </a:ext>
            </a:extLst>
          </p:cNvPr>
          <p:cNvSpPr txBox="1"/>
          <p:nvPr/>
        </p:nvSpPr>
        <p:spPr>
          <a:xfrm>
            <a:off x="3486471" y="2454304"/>
            <a:ext cx="415999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Kevin Johnston – Manager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Ben Stollar – Senior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Mike Barber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William McCombe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Kieran Walsh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Liz Taylor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Phil Meredith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Cameron Greenham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Chris Andrews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0E2DD6-844F-4114-B56C-B38ED7D56A2F}"/>
              </a:ext>
            </a:extLst>
          </p:cNvPr>
          <p:cNvSpPr/>
          <p:nvPr/>
        </p:nvSpPr>
        <p:spPr>
          <a:xfrm>
            <a:off x="2504178" y="808659"/>
            <a:ext cx="729416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Futura" pitchFamily="50" charset="0"/>
                <a:ea typeface="+mn-ea"/>
                <a:cs typeface="+mn-cs"/>
              </a:rPr>
              <a:t>Application Support Team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708BF-67E0-4232-AFC3-A1A8ACC5B5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131" y="3263418"/>
            <a:ext cx="1811921" cy="181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006475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DINRoundOT" panose="020B0504020101020102"/>
              </a:rPr>
              <a:t>Logging Calls With The Support Desk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C62C9-C2F8-40DB-8CE6-915B42D1F4C5}"/>
              </a:ext>
            </a:extLst>
          </p:cNvPr>
          <p:cNvSpPr txBox="1"/>
          <p:nvPr/>
        </p:nvSpPr>
        <p:spPr>
          <a:xfrm>
            <a:off x="1778000" y="2082800"/>
            <a:ext cx="564625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+mn-ea"/>
                <a:cs typeface="+mn-cs"/>
              </a:rPr>
              <a:t>By Email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"/>
                <a:ea typeface="+mn-ea"/>
                <a:cs typeface="+mn-cs"/>
                <a:hlinkClick r:id="rId2"/>
              </a:rPr>
              <a:t>Support@imperial.co.uk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+mn-ea"/>
                <a:cs typeface="+mn-cs"/>
              </a:rPr>
              <a:t>By Phone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+mn-ea"/>
                <a:cs typeface="+mn-cs"/>
              </a:rPr>
              <a:t>01173116688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RoundOT" panose="020B0504020101020102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RoundOT" panose="020B0504020101020102"/>
                <a:ea typeface="+mn-ea"/>
                <a:cs typeface="+mn-cs"/>
              </a:rPr>
              <a:t>By Web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https://support.imperial.co.uk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88F7F7-09AC-4E5A-B04B-4916CBE0F4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506" y="2004969"/>
            <a:ext cx="507936" cy="5788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C1CFBD-29F8-4B28-AD18-B75346D95B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506" y="3163000"/>
            <a:ext cx="381000" cy="381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D03C924-A663-41ED-B5E9-D8B80F8E5C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153" y="2669027"/>
            <a:ext cx="2059200" cy="20592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E0A86B6-75A7-438D-86A2-8C54F75143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506" y="4220291"/>
            <a:ext cx="507936" cy="50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5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neky\Desktop\Freelance Documents\FREELANCE WORK\Imperial\Slides\cityscap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552450"/>
            <a:ext cx="12192000" cy="454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3C019B-7651-49E2-A264-C397A3C61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850" y="5187949"/>
            <a:ext cx="9366250" cy="1522413"/>
          </a:xfrm>
        </p:spPr>
        <p:txBody>
          <a:bodyPr>
            <a:normAutofit/>
          </a:bodyPr>
          <a:lstStyle/>
          <a:p>
            <a:r>
              <a:rPr lang="en-GB" dirty="0"/>
              <a:t>Imperial Update</a:t>
            </a:r>
            <a:br>
              <a:rPr lang="en-GB" dirty="0"/>
            </a:b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5942753" y="32443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833248" y="5678017"/>
            <a:ext cx="2015755" cy="1010358"/>
            <a:chOff x="9833248" y="5678017"/>
            <a:chExt cx="2015755" cy="1010358"/>
          </a:xfrm>
        </p:grpSpPr>
        <p:pic>
          <p:nvPicPr>
            <p:cNvPr id="8" name="Picture 7" descr="ISO9001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47764" y="5678017"/>
              <a:ext cx="995846" cy="456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29950" y="6321109"/>
              <a:ext cx="819053" cy="36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33248" y="6314047"/>
              <a:ext cx="1063468" cy="35318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68777" y="5678120"/>
              <a:ext cx="456754" cy="4574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8845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4636"/>
            <a:ext cx="9144000" cy="973149"/>
          </a:xfrm>
        </p:spPr>
        <p:txBody>
          <a:bodyPr>
            <a:normAutofit/>
          </a:bodyPr>
          <a:lstStyle/>
          <a:p>
            <a:r>
              <a:rPr lang="en-GB"/>
              <a:t>New BPU Customers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973483"/>
            <a:ext cx="9598325" cy="393264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/>
              <a:t>Milton Keynes Council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/>
              <a:t>Newcastle University</a:t>
            </a:r>
          </a:p>
        </p:txBody>
      </p:sp>
    </p:spTree>
    <p:extLst>
      <p:ext uri="{BB962C8B-B14F-4D97-AF65-F5344CB8AC3E}">
        <p14:creationId xmlns:p14="http://schemas.microsoft.com/office/powerpoint/2010/main" val="3780118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4636"/>
            <a:ext cx="9144000" cy="973149"/>
          </a:xfrm>
        </p:spPr>
        <p:txBody>
          <a:bodyPr>
            <a:normAutofit/>
          </a:bodyPr>
          <a:lstStyle/>
          <a:p>
            <a:r>
              <a:rPr lang="en-GB" dirty="0"/>
              <a:t>PermitSmarti V2.2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527785"/>
            <a:ext cx="9598325" cy="437834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GB" sz="3200" dirty="0">
                <a:latin typeface="DINRoundOT" panose="020B0504020101020102" pitchFamily="34" charset="0"/>
                <a:ea typeface="Calibri" panose="020F0502020204030204" pitchFamily="34" charset="0"/>
              </a:rPr>
              <a:t>Key new features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DINRoundOT" panose="020B0504020101020102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Batch application progression: The facilities to select a number of permit applications and progress them all to ‘Approved’ or ‘Declined’ or ‘Offered’ or ‘Issued’ using a background process.</a:t>
            </a:r>
            <a:endParaRPr lang="en-GB" sz="2000" dirty="0">
              <a:latin typeface="DINRoundOT" panose="020B0504020101020102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DINRoundOT" panose="020B0504020101020102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Export application details to file: The facility to select a number of permit applications and export selected information to a csv file.</a:t>
            </a:r>
            <a:endParaRPr lang="en-GB" sz="2000" dirty="0">
              <a:latin typeface="DINRoundOT" panose="020B0504020101020102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DINRoundOT" panose="020B0504020101020102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Restrict permit categories by account type: The facility to restrict the permit categories available to specific account types.</a:t>
            </a:r>
            <a:endParaRPr lang="en-GB" sz="2000" dirty="0">
              <a:latin typeface="DINRoundOT" panose="020B0504020101020102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92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4636"/>
            <a:ext cx="9144000" cy="973149"/>
          </a:xfrm>
        </p:spPr>
        <p:txBody>
          <a:bodyPr>
            <a:normAutofit/>
          </a:bodyPr>
          <a:lstStyle/>
          <a:p>
            <a:r>
              <a:rPr lang="en-GB" dirty="0"/>
              <a:t>PermitSmarti V2.3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527785"/>
            <a:ext cx="9598325" cy="437834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0"/>
              </a:spcAft>
            </a:pPr>
            <a:r>
              <a:rPr lang="en-GB" sz="3200" dirty="0">
                <a:latin typeface="DINRoundOT" panose="020B0504020101020102" pitchFamily="34" charset="0"/>
                <a:ea typeface="Calibri" panose="020F0502020204030204" pitchFamily="34" charset="0"/>
              </a:rPr>
              <a:t>Key new features</a:t>
            </a:r>
          </a:p>
          <a:p>
            <a:pPr>
              <a:spcAft>
                <a:spcPts val="0"/>
              </a:spcAft>
            </a:pPr>
            <a:endParaRPr lang="en-GB" sz="3200" dirty="0">
              <a:latin typeface="DINRoundOT" panose="020B0504020101020102" pitchFamily="34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sz="2200" dirty="0">
                <a:latin typeface="DINRoundOT" panose="020B0504020101020102" pitchFamily="34" charset="0"/>
                <a:cs typeface="Calibri" panose="020F0502020204030204" pitchFamily="34" charset="0"/>
              </a:rPr>
              <a:t>Permit category restrictions based on account type: A permit type category can be configured to be available only to the holders of specific permit account types.</a:t>
            </a: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endParaRPr lang="en-GB" sz="2200" dirty="0">
              <a:latin typeface="DINRoundOT" panose="020B0504020101020102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sz="2200" dirty="0">
                <a:latin typeface="DINRoundOT" panose="020B0504020101020102" pitchFamily="34" charset="0"/>
                <a:cs typeface="Calibri" panose="020F0502020204030204" pitchFamily="34" charset="0"/>
              </a:rPr>
              <a:t>Permit application data export: Permit application details can be exported to file.</a:t>
            </a: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endParaRPr lang="en-GB" sz="2200" dirty="0">
              <a:latin typeface="DINRoundOT" panose="020B0504020101020102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sz="2200" dirty="0">
                <a:latin typeface="DINRoundOT" panose="020B0504020101020102" pitchFamily="34" charset="0"/>
                <a:cs typeface="Calibri" panose="020F0502020204030204" pitchFamily="34" charset="0"/>
              </a:rPr>
              <a:t>Application decline reasons: A set of permit application decline reasons can be configured. When an application is declined a reason is selected.</a:t>
            </a: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endParaRPr lang="en-GB" sz="2200" dirty="0">
              <a:latin typeface="DINRoundOT" panose="020B0504020101020102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sz="2200" dirty="0">
                <a:latin typeface="DINRoundOT" panose="020B0504020101020102" pitchFamily="34" charset="0"/>
                <a:cs typeface="Calibri" panose="020F0502020204030204" pitchFamily="34" charset="0"/>
              </a:rPr>
              <a:t>Configuration aides: A number of new functions and enhancements to existing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215928"/>
      </p:ext>
    </p:extLst>
  </p:cSld>
  <p:clrMapOvr>
    <a:masterClrMapping/>
  </p:clrMapOvr>
</p:sld>
</file>

<file path=ppt/theme/theme1.xml><?xml version="1.0" encoding="utf-8"?>
<a:theme xmlns:a="http://schemas.openxmlformats.org/drawingml/2006/main" name="Imperial main logo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perial GDPR - are we ready presentation" id="{57FAF7D6-AB5E-4ACF-B88D-F980F615457A}" vid="{D84684BC-A227-4494-95BC-7A24A2FA6810}"/>
    </a:ext>
  </a:extLst>
</a:theme>
</file>

<file path=ppt/theme/theme2.xml><?xml version="1.0" encoding="utf-8"?>
<a:theme xmlns:a="http://schemas.openxmlformats.org/drawingml/2006/main" name="1_Imperial main logo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Imperial main logo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perial presentation slides.potx [Read-Only]" id="{A2BFAD94-65FE-49D4-8DB4-1FED39BE2236}" vid="{D989B85D-93D7-481C-B91D-C4E9A8CDC83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Imperial GDPR - are we ready presentation</Template>
  <TotalTime>303</TotalTime>
  <Words>582</Words>
  <Application>Microsoft Office PowerPoint</Application>
  <PresentationFormat>Widescreen</PresentationFormat>
  <Paragraphs>121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DINRoundOT</vt:lpstr>
      <vt:lpstr>Futura</vt:lpstr>
      <vt:lpstr>Symbol</vt:lpstr>
      <vt:lpstr>Verdana</vt:lpstr>
      <vt:lpstr>Imperial main logo powerpoint template</vt:lpstr>
      <vt:lpstr>1_Imperial main logo powerpoint template</vt:lpstr>
      <vt:lpstr>2_Imperial main logo powerpoint template</vt:lpstr>
      <vt:lpstr>User Group Mandy Watson 25th April 2019</vt:lpstr>
      <vt:lpstr>Application Support </vt:lpstr>
      <vt:lpstr>PowerPoint Presentation</vt:lpstr>
      <vt:lpstr>PowerPoint Presentation</vt:lpstr>
      <vt:lpstr>Logging Calls With The Support Desk</vt:lpstr>
      <vt:lpstr>Imperial Update </vt:lpstr>
      <vt:lpstr>New BPU Customers</vt:lpstr>
      <vt:lpstr>PermitSmarti V2.2</vt:lpstr>
      <vt:lpstr>PermitSmarti V2.3</vt:lpstr>
      <vt:lpstr>PermitSmarti V2.4</vt:lpstr>
      <vt:lpstr>ChallengeSmarti</vt:lpstr>
      <vt:lpstr>3sixty Web V1.6</vt:lpstr>
      <vt:lpstr>3sixty Web V1.7</vt:lpstr>
      <vt:lpstr>3sixty Web V1.8</vt:lpstr>
      <vt:lpstr>3sixty V5.9</vt:lpstr>
      <vt:lpstr>3sixty Web Demo Helen Clements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GDPR -  Are we ready?</dc:title>
  <dc:creator>Joanna Muddiman</dc:creator>
  <cp:lastModifiedBy>Mandy Watson</cp:lastModifiedBy>
  <cp:revision>32</cp:revision>
  <dcterms:created xsi:type="dcterms:W3CDTF">2018-04-13T14:57:15Z</dcterms:created>
  <dcterms:modified xsi:type="dcterms:W3CDTF">2019-04-24T17:01:29Z</dcterms:modified>
</cp:coreProperties>
</file>