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8"/>
  </p:notesMasterIdLst>
  <p:sldIdLst>
    <p:sldId id="256" r:id="rId4"/>
    <p:sldId id="286" r:id="rId5"/>
    <p:sldId id="287" r:id="rId6"/>
    <p:sldId id="299" r:id="rId7"/>
    <p:sldId id="301" r:id="rId8"/>
    <p:sldId id="300" r:id="rId9"/>
    <p:sldId id="273" r:id="rId10"/>
    <p:sldId id="284" r:id="rId11"/>
    <p:sldId id="282" r:id="rId12"/>
    <p:sldId id="281" r:id="rId13"/>
    <p:sldId id="285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A8"/>
    <a:srgbClr val="97C220"/>
    <a:srgbClr val="077A55"/>
    <a:srgbClr val="77E654"/>
    <a:srgbClr val="57575B"/>
    <a:srgbClr val="5A5A5E"/>
    <a:srgbClr val="C7BCB6"/>
    <a:srgbClr val="97C21F"/>
    <a:srgbClr val="3FB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0325" autoAdjust="0"/>
  </p:normalViewPr>
  <p:slideViewPr>
    <p:cSldViewPr snapToGrid="0">
      <p:cViewPr varScale="1">
        <p:scale>
          <a:sx n="96" d="100"/>
          <a:sy n="96" d="100"/>
        </p:scale>
        <p:origin x="58" y="4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 Watson" userId="923dd9c6-a689-48ee-bcee-7036eb5fce90" providerId="ADAL" clId="{652C9991-0068-40D8-A293-90A1AEBB830D}"/>
    <pc:docChg chg="modSld">
      <pc:chgData name="Mandy Watson" userId="923dd9c6-a689-48ee-bcee-7036eb5fce90" providerId="ADAL" clId="{652C9991-0068-40D8-A293-90A1AEBB830D}" dt="2018-04-17T13:33:54.157" v="139" actId="14100"/>
      <pc:docMkLst>
        <pc:docMk/>
      </pc:docMkLst>
      <pc:sldChg chg="modSp">
        <pc:chgData name="Mandy Watson" userId="923dd9c6-a689-48ee-bcee-7036eb5fce90" providerId="ADAL" clId="{652C9991-0068-40D8-A293-90A1AEBB830D}" dt="2018-04-17T13:33:54.157" v="139" actId="14100"/>
        <pc:sldMkLst>
          <pc:docMk/>
          <pc:sldMk cId="4019965224" sldId="285"/>
        </pc:sldMkLst>
        <pc:spChg chg="mod">
          <ac:chgData name="Mandy Watson" userId="923dd9c6-a689-48ee-bcee-7036eb5fce90" providerId="ADAL" clId="{652C9991-0068-40D8-A293-90A1AEBB830D}" dt="2018-04-17T13:25:45.996" v="58" actId="20577"/>
          <ac:spMkLst>
            <pc:docMk/>
            <pc:sldMk cId="4019965224" sldId="285"/>
            <ac:spMk id="2" creationId="{00000000-0000-0000-0000-000000000000}"/>
          </ac:spMkLst>
        </pc:spChg>
        <pc:spChg chg="mod">
          <ac:chgData name="Mandy Watson" userId="923dd9c6-a689-48ee-bcee-7036eb5fce90" providerId="ADAL" clId="{652C9991-0068-40D8-A293-90A1AEBB830D}" dt="2018-04-17T13:33:54.157" v="139" actId="14100"/>
          <ac:spMkLst>
            <pc:docMk/>
            <pc:sldMk cId="4019965224" sldId="28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9A0AD-A4A7-436A-AA62-050FA852F3AE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5ECCD-EF27-49A5-A2AC-83E0E734C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here we are, 5 weeks until the biggest change to data protection in 20 years, and I think it’s fair to say there will be some trepidation felt by most in this room.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we ready?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must admit when I saw this agenda item, a little trepidation filled me at having to stand up here and answer that question.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that mean? are we ready for the new world after GDPR becomes enforceable? After all it will be a fresh page for data protection. No case law is in place to clarify the grey areas and no one knows how data protection will evolve over the next year.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all still wait with bated breath for the allusive Data Protection act 2018, due to be enacted into law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25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May. At present the Bill has 3 more stages to pass before royal assent and becoming an Act. Will it be ready?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of course the Article 29 working party are still putting together guides on how to interpret the new legislation and this will go on past the 25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May. So, can we truly be ready?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there is light at the end of the tunnel, even if very faint. last week I heard the Information commissioner Elizabeth Denham’s, speech from the Data Protection Practitioners Conference and although her words were much more eloquent than mine, they mimicked some of my sentiments today.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ECCD-EF27-49A5-A2AC-83E0E734C6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7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4457-CF2F-4688-810D-3D2AD5C1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5A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5DE7-F563-4771-90DE-F779865D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B"/>
                </a:solidFill>
                <a:latin typeface="Futur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957BC-8D2D-4949-A406-A849A85D45FD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7BC1DC-F5AB-48D8-B11B-C61138C50C7A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A8185-4B3F-4181-967E-2ECE4D7C787B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4E192-CAB1-4512-A593-FFB51A86F0C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6649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4457-CF2F-4688-810D-3D2AD5C1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5A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5DE7-F563-4771-90DE-F779865D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B"/>
                </a:solidFill>
                <a:latin typeface="Futur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957BC-8D2D-4949-A406-A849A85D45FD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7BC1DC-F5AB-48D8-B11B-C61138C50C7A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A8185-4B3F-4181-967E-2ECE4D7C787B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4E192-CAB1-4512-A593-FFB51A86F0C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9839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C6E2-3399-4E93-9E46-7C64395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99E9-B8EF-459B-873B-7C76E77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CCFFC-5911-4D39-AD1A-D67205B7D0B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71C40-0812-4383-AC7D-30179E11376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5868C-7553-43A7-8FD0-3B3F4CB8B92A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10272-10A3-4315-880B-1CB85FD32EE5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29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4FC-08A9-448A-BAC8-1740B55E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F039-2FA9-459E-9187-4D632E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11185-1327-4F6F-AC79-87DD8BC5C0C1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C228A-C294-41D7-AC80-FF538B86F73D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07A61-7FDD-4D1C-8269-2128B703307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EA717-2562-4F59-A45F-E17E5B7E9A7B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7669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046-EEEE-4772-8BC5-157CA2B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919B-0D0A-414C-AF71-7C06A1FF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42C-C277-44FE-A3DF-068A3827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6FD67-ECD3-42B4-B51B-AD9D5E026AE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69BBAA-BCF2-4286-8D04-9027428A30DE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33504-EB47-4D97-81E0-DBC028026A5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66BEF8-8AFB-4DDA-8E27-80D4F3877E79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3336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27CB-341A-4D92-B622-0405A9F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4771-AB1F-4EDD-895B-5ECDBB30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B85E9-2E38-4541-9739-9C49105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7B0C8-CADD-4BB4-BB0F-F94B559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F3B3A-BB52-40A4-B7AE-6BA23693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ED00B-32E1-4DE9-81CE-333D15F6C06C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CF3020-523F-42F4-A122-C3AAFD0C7109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01111-ED53-4E12-8FA7-1E2E0DD4A9D2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43812-CBCD-4A3F-B995-7E6F66D8D327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1919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CBC-FE1B-4E4D-B54B-6ECDC5B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367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08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29C-73CC-436A-9819-FFCDB24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ECF-49C6-4837-9FD3-DCD33886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0A3C8-B007-49CE-A638-2EAAE6B3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C96-CB5D-468A-B0FF-D3F2C2B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38D0-7A74-4821-A3F0-33787B9E5AF0}" type="datetimeFigureOut">
              <a:rPr lang="en-GB" smtClean="0"/>
              <a:t>18/04/2018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43AD-BDCD-46A9-A739-15AED721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863D-5E10-45EB-8895-23F2012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80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59FD-4ACD-492A-AD51-4801C54D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C83B-28D6-493A-AF73-A926C5B1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68CC-3399-4C0D-B6E0-D6428CC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06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4457-CF2F-4688-810D-3D2AD5C1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5A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5DE7-F563-4771-90DE-F779865D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B"/>
                </a:solidFill>
                <a:latin typeface="Futur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957BC-8D2D-4949-A406-A849A85D45FD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7BC1DC-F5AB-48D8-B11B-C61138C50C7A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A8185-4B3F-4181-967E-2ECE4D7C787B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4E192-CAB1-4512-A593-FFB51A86F0C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4891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C6E2-3399-4E93-9E46-7C64395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99E9-B8EF-459B-873B-7C76E77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CCFFC-5911-4D39-AD1A-D67205B7D0B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71C40-0812-4383-AC7D-30179E11376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5868C-7553-43A7-8FD0-3B3F4CB8B92A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10272-10A3-4315-880B-1CB85FD32EE5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6783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C6E2-3399-4E93-9E46-7C64395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99E9-B8EF-459B-873B-7C76E77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CCFFC-5911-4D39-AD1A-D67205B7D0B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71C40-0812-4383-AC7D-30179E11376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5868C-7553-43A7-8FD0-3B3F4CB8B92A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10272-10A3-4315-880B-1CB85FD32EE5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1953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4FC-08A9-448A-BAC8-1740B55E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F039-2FA9-459E-9187-4D632E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11185-1327-4F6F-AC79-87DD8BC5C0C1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C228A-C294-41D7-AC80-FF538B86F73D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07A61-7FDD-4D1C-8269-2128B703307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EA717-2562-4F59-A45F-E17E5B7E9A7B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9211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046-EEEE-4772-8BC5-157CA2B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919B-0D0A-414C-AF71-7C06A1FF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42C-C277-44FE-A3DF-068A3827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6FD67-ECD3-42B4-B51B-AD9D5E026AE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69BBAA-BCF2-4286-8D04-9027428A30DE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33504-EB47-4D97-81E0-DBC028026A5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66BEF8-8AFB-4DDA-8E27-80D4F3877E79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76524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27CB-341A-4D92-B622-0405A9F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4771-AB1F-4EDD-895B-5ECDBB30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B85E9-2E38-4541-9739-9C49105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7B0C8-CADD-4BB4-BB0F-F94B559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F3B3A-BB52-40A4-B7AE-6BA23693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ED00B-32E1-4DE9-81CE-333D15F6C06C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CF3020-523F-42F4-A122-C3AAFD0C7109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01111-ED53-4E12-8FA7-1E2E0DD4A9D2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43812-CBCD-4A3F-B995-7E6F66D8D327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54706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CBC-FE1B-4E4D-B54B-6ECDC5B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138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816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29C-73CC-436A-9819-FFCDB24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ECF-49C6-4837-9FD3-DCD33886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0A3C8-B007-49CE-A638-2EAAE6B3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C96-CB5D-468A-B0FF-D3F2C2B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38D0-7A74-4821-A3F0-33787B9E5AF0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43AD-BDCD-46A9-A739-15AED721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863D-5E10-45EB-8895-23F2012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A76-651E-4C5A-8182-3AC75915C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68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59FD-4ACD-492A-AD51-4801C54D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C83B-28D6-493A-AF73-A926C5B1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68CC-3399-4C0D-B6E0-D6428CC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53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4FC-08A9-448A-BAC8-1740B55E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F039-2FA9-459E-9187-4D632E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11185-1327-4F6F-AC79-87DD8BC5C0C1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C228A-C294-41D7-AC80-FF538B86F73D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07A61-7FDD-4D1C-8269-2128B703307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EA717-2562-4F59-A45F-E17E5B7E9A7B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932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046-EEEE-4772-8BC5-157CA2B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919B-0D0A-414C-AF71-7C06A1FF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42C-C277-44FE-A3DF-068A3827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6FD67-ECD3-42B4-B51B-AD9D5E026AE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69BBAA-BCF2-4286-8D04-9027428A30DE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33504-EB47-4D97-81E0-DBC028026A5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66BEF8-8AFB-4DDA-8E27-80D4F3877E79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05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27CB-341A-4D92-B622-0405A9F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4771-AB1F-4EDD-895B-5ECDBB30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B85E9-2E38-4541-9739-9C49105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7B0C8-CADD-4BB4-BB0F-F94B559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F3B3A-BB52-40A4-B7AE-6BA23693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ED00B-32E1-4DE9-81CE-333D15F6C06C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CF3020-523F-42F4-A122-C3AAFD0C7109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01111-ED53-4E12-8FA7-1E2E0DD4A9D2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43812-CBCD-4A3F-B995-7E6F66D8D327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53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CBC-FE1B-4E4D-B54B-6ECDC5B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8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06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29C-73CC-436A-9819-FFCDB24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ECF-49C6-4837-9FD3-DCD33886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0A3C8-B007-49CE-A638-2EAAE6B3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C96-CB5D-468A-B0FF-D3F2C2B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38D0-7A74-4821-A3F0-33787B9E5AF0}" type="datetimeFigureOut">
              <a:rPr lang="en-GB" smtClean="0"/>
              <a:t>18/04/2018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43AD-BDCD-46A9-A739-15AED721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863D-5E10-45EB-8895-23F2012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28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59FD-4ACD-492A-AD51-4801C54D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C83B-28D6-493A-AF73-A926C5B1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68CC-3399-4C0D-B6E0-D6428CC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36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26B48-8944-4399-98F0-4D95163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8963-EE65-429F-95EA-C8A3565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FF9-2DD8-4FE8-BB0D-94041DF85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38D0-7A74-4821-A3F0-33787B9E5AF0}" type="datetimeFigureOut">
              <a:rPr lang="en-GB" smtClean="0"/>
              <a:t>18/04/2018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632F-78D9-40C6-822D-22C5ED902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A2D-CBC0-48B3-BE44-E6BA66B0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BB2E-7BBA-4104-A637-AAB8614BFAD9}"/>
              </a:ext>
            </a:extLst>
          </p:cNvPr>
          <p:cNvGrpSpPr/>
          <p:nvPr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AD70A-0640-4EDC-8AF7-94740EE0F45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5E996-D472-4057-9B59-A71BC1308ED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7761D-0AA7-4FCC-87AD-CCA771C1012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1" y="5804028"/>
            <a:ext cx="2133321" cy="6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B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26B48-8944-4399-98F0-4D95163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8963-EE65-429F-95EA-C8A3565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FF9-2DD8-4FE8-BB0D-94041DF85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38D0-7A74-4821-A3F0-33787B9E5AF0}" type="datetimeFigureOut">
              <a:rPr lang="en-GB" smtClean="0"/>
              <a:t>18/04/2018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632F-78D9-40C6-822D-22C5ED902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A2D-CBC0-48B3-BE44-E6BA66B0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BB2E-7BBA-4104-A637-AAB8614BFAD9}"/>
              </a:ext>
            </a:extLst>
          </p:cNvPr>
          <p:cNvGrpSpPr/>
          <p:nvPr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AD70A-0640-4EDC-8AF7-94740EE0F45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5E996-D472-4057-9B59-A71BC1308ED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7761D-0AA7-4FCC-87AD-CCA771C1012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1" y="5804028"/>
            <a:ext cx="2133321" cy="6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4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B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26B48-8944-4399-98F0-4D95163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8963-EE65-429F-95EA-C8A3565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FF9-2DD8-4FE8-BB0D-94041DF85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38D0-7A74-4821-A3F0-33787B9E5AF0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632F-78D9-40C6-822D-22C5ED902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A2D-CBC0-48B3-BE44-E6BA66B0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A76-651E-4C5A-8182-3AC75915CBE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BB2E-7BBA-4104-A637-AAB8614BFAD9}"/>
              </a:ext>
            </a:extLst>
          </p:cNvPr>
          <p:cNvGrpSpPr/>
          <p:nvPr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AD70A-0640-4EDC-8AF7-94740EE0F45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5E996-D472-4057-9B59-A71BC1308ED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7761D-0AA7-4FCC-87AD-CCA771C1012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1" y="5804028"/>
            <a:ext cx="2133321" cy="6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B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imperial.co.uk" TargetMode="External"/><Relationship Id="rId2" Type="http://schemas.openxmlformats.org/officeDocument/2006/relationships/hyperlink" Target="https://support.imperial.co.uk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2450"/>
            <a:ext cx="121920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850" y="5187949"/>
            <a:ext cx="9366250" cy="1522413"/>
          </a:xfrm>
        </p:spPr>
        <p:txBody>
          <a:bodyPr>
            <a:normAutofit/>
          </a:bodyPr>
          <a:lstStyle/>
          <a:p>
            <a:r>
              <a:rPr lang="en-GB" dirty="0"/>
              <a:t>User Group</a:t>
            </a:r>
            <a:br>
              <a:rPr lang="en-GB" dirty="0"/>
            </a:br>
            <a:r>
              <a:rPr lang="en-GB" sz="2400" dirty="0"/>
              <a:t>19</a:t>
            </a:r>
            <a:r>
              <a:rPr lang="en-GB" sz="2400" baseline="30000" dirty="0"/>
              <a:t>th</a:t>
            </a:r>
            <a:r>
              <a:rPr lang="en-GB" sz="2400" dirty="0"/>
              <a:t> April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2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33248" y="5678017"/>
            <a:ext cx="2015755" cy="1010358"/>
            <a:chOff x="9833248" y="5678017"/>
            <a:chExt cx="2015755" cy="1010358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7764" y="5678017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8777" y="5678120"/>
              <a:ext cx="456754" cy="457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1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4637"/>
            <a:ext cx="9144000" cy="966866"/>
          </a:xfrm>
        </p:spPr>
        <p:txBody>
          <a:bodyPr/>
          <a:lstStyle/>
          <a:p>
            <a:r>
              <a:rPr lang="en-GB" dirty="0"/>
              <a:t>3sixty Citizen V3.7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25388"/>
            <a:ext cx="9144000" cy="4480737"/>
          </a:xfrm>
        </p:spPr>
        <p:txBody>
          <a:bodyPr>
            <a:normAutofit/>
          </a:bodyPr>
          <a:lstStyle/>
          <a:p>
            <a:pPr algn="l"/>
            <a:r>
              <a:rPr lang="en-GB" sz="3800" dirty="0">
                <a:latin typeface="DINRoundOT" panose="020B0504020101020102" pitchFamily="34" charset="0"/>
              </a:rPr>
              <a:t>Key features</a:t>
            </a:r>
          </a:p>
          <a:p>
            <a:pPr lvl="1" algn="l"/>
            <a:r>
              <a:rPr lang="en-GB" dirty="0"/>
              <a:t>•	Supports server to server communication via https using TLS 1.1 and 1.2 protocols (previously only up to TLS 1.0). 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GB" dirty="0"/>
              <a:t>Customers using </a:t>
            </a:r>
            <a:r>
              <a:rPr lang="en-GB" dirty="0" err="1"/>
              <a:t>DataCash</a:t>
            </a:r>
            <a:r>
              <a:rPr lang="en-GB" dirty="0"/>
              <a:t> payments require support for this feature by April 30th 2018 when </a:t>
            </a:r>
            <a:r>
              <a:rPr lang="en-GB" dirty="0" err="1"/>
              <a:t>DataCash</a:t>
            </a:r>
            <a:r>
              <a:rPr lang="en-GB" dirty="0"/>
              <a:t> will stop accepting connections via TLS 1.0.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endParaRPr lang="en-GB" dirty="0"/>
          </a:p>
          <a:p>
            <a:pPr lvl="1" algn="l"/>
            <a:r>
              <a:rPr lang="en-GB" dirty="0"/>
              <a:t>•	Screens collecting contact details will now use a dropdown selection list of all titles as configured in 3sixty Notice Processing</a:t>
            </a:r>
          </a:p>
          <a:p>
            <a:pPr lvl="1" algn="l"/>
            <a:endParaRPr lang="en-GB" dirty="0"/>
          </a:p>
          <a:p>
            <a:pPr lvl="1" algn="l"/>
            <a:r>
              <a:rPr lang="en-GB" dirty="0"/>
              <a:t>•	‘Send E-mail’ function captions and messages can now be reconfigured to be more specific to making a ‘challenge’ or ‘appeal’, and the caption on the button linking into this function is now also configurable.</a:t>
            </a:r>
          </a:p>
          <a:p>
            <a:pPr lvl="1"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20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4636"/>
            <a:ext cx="9144000" cy="973149"/>
          </a:xfrm>
        </p:spPr>
        <p:txBody>
          <a:bodyPr>
            <a:normAutofit/>
          </a:bodyPr>
          <a:lstStyle/>
          <a:p>
            <a:r>
              <a:rPr lang="en-GB" dirty="0"/>
              <a:t>Geneva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7785"/>
            <a:ext cx="9144000" cy="4378340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DINRoundOT" panose="020B0504020101020102" pitchFamily="34" charset="0"/>
              </a:rPr>
              <a:t>Continue to add functionality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DINRoundOT" panose="020B0504020101020102" pitchFamily="34" charset="0"/>
              </a:rPr>
              <a:t>Assign incoming email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DINRoundOT" panose="020B0504020101020102" pitchFamily="34" charset="0"/>
              </a:rPr>
              <a:t>Transaction entry and payment batches function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DINRoundOT" panose="020B0504020101020102" pitchFamily="34" charset="0"/>
              </a:rPr>
              <a:t>Additional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DINRoundOT" panose="020B0504020101020102" pitchFamily="34" charset="0"/>
              </a:rPr>
              <a:t>Case and record lock utility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DINRoundOT" panose="020B0504020101020102" pitchFamily="34" charset="0"/>
              </a:rPr>
              <a:t>Improvements to workflow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DINRoundOT" panose="020B0504020101020102" pitchFamily="34" charset="0"/>
              </a:rPr>
              <a:t>Ability to search SAFE report by description</a:t>
            </a:r>
          </a:p>
          <a:p>
            <a:pPr algn="l"/>
            <a:endParaRPr lang="en-GB" dirty="0">
              <a:latin typeface="DINRoundOT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6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4637"/>
            <a:ext cx="9144000" cy="1569998"/>
          </a:xfrm>
        </p:spPr>
        <p:txBody>
          <a:bodyPr>
            <a:normAutofit fontScale="90000"/>
          </a:bodyPr>
          <a:lstStyle/>
          <a:p>
            <a:r>
              <a:rPr lang="en-GB" dirty="0"/>
              <a:t>Parking Gateway and </a:t>
            </a:r>
            <a:br>
              <a:rPr lang="en-GB" dirty="0"/>
            </a:br>
            <a:r>
              <a:rPr lang="en-GB" dirty="0"/>
              <a:t>Permit Gateway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25488"/>
            <a:ext cx="9144000" cy="3680637"/>
          </a:xfrm>
        </p:spPr>
        <p:txBody>
          <a:bodyPr>
            <a:normAutofit/>
          </a:bodyPr>
          <a:lstStyle/>
          <a:p>
            <a:pPr algn="l"/>
            <a:endParaRPr lang="en-GB" sz="3800" dirty="0"/>
          </a:p>
          <a:p>
            <a:pPr algn="l"/>
            <a:endParaRPr lang="en-GB" dirty="0"/>
          </a:p>
          <a:p>
            <a:pPr algn="l"/>
            <a:r>
              <a:rPr lang="en-GB" dirty="0"/>
              <a:t> 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79E485-E749-4667-87B1-2542AE409C0E}"/>
              </a:ext>
            </a:extLst>
          </p:cNvPr>
          <p:cNvSpPr txBox="1">
            <a:spLocks/>
          </p:cNvSpPr>
          <p:nvPr/>
        </p:nvSpPr>
        <p:spPr>
          <a:xfrm>
            <a:off x="1524000" y="2055980"/>
            <a:ext cx="9144000" cy="385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5B"/>
                </a:solidFill>
                <a:latin typeface="Futura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800" dirty="0"/>
          </a:p>
          <a:p>
            <a:pPr algn="l"/>
            <a:r>
              <a:rPr lang="en-GB" sz="3600" dirty="0">
                <a:latin typeface="DINRoundOT" panose="020B0504020101020102" pitchFamily="34" charset="0"/>
              </a:rPr>
              <a:t>End of support date 31</a:t>
            </a:r>
            <a:r>
              <a:rPr lang="en-GB" sz="3600" baseline="30000" dirty="0">
                <a:latin typeface="DINRoundOT" panose="020B0504020101020102" pitchFamily="34" charset="0"/>
              </a:rPr>
              <a:t>st</a:t>
            </a:r>
            <a:r>
              <a:rPr lang="en-GB" sz="3600" dirty="0">
                <a:latin typeface="DINRoundOT" panose="020B0504020101020102" pitchFamily="34" charset="0"/>
              </a:rPr>
              <a:t> October 2019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DINRoundOT" panose="020B0504020101020102" pitchFamily="34" charset="0"/>
              </a:rPr>
              <a:t>Permit Gateway not GDPR compliant</a:t>
            </a:r>
          </a:p>
          <a:p>
            <a:pPr algn="l"/>
            <a:r>
              <a:rPr lang="en-GB" dirty="0"/>
              <a:t> 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61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4637"/>
            <a:ext cx="9144000" cy="966866"/>
          </a:xfrm>
        </p:spPr>
        <p:txBody>
          <a:bodyPr/>
          <a:lstStyle/>
          <a:p>
            <a:r>
              <a:rPr lang="en-GB" dirty="0"/>
              <a:t>PermitSmarti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25388"/>
            <a:ext cx="9144000" cy="4480737"/>
          </a:xfrm>
        </p:spPr>
        <p:txBody>
          <a:bodyPr>
            <a:normAutofit fontScale="25000" lnSpcReduction="20000"/>
          </a:bodyPr>
          <a:lstStyle/>
          <a:p>
            <a:pPr algn="l"/>
            <a:endParaRPr lang="en-GB" sz="3800" dirty="0"/>
          </a:p>
          <a:p>
            <a:pPr algn="l"/>
            <a:r>
              <a:rPr lang="en-GB" sz="7200" dirty="0">
                <a:latin typeface="DINRoundOT" panose="020B0504020101020102" pitchFamily="34" charset="0"/>
              </a:rPr>
              <a:t>The following key new features are now available in V2.0</a:t>
            </a:r>
          </a:p>
          <a:p>
            <a:pPr algn="l"/>
            <a:endParaRPr lang="en-GB" sz="5600" dirty="0"/>
          </a:p>
          <a:p>
            <a:pPr algn="l"/>
            <a:r>
              <a:rPr lang="en-GB" sz="5600" dirty="0">
                <a:latin typeface="DINRoundOT" panose="020B0504020101020102" pitchFamily="34" charset="0"/>
              </a:rPr>
              <a:t>• Help text, terms and conditions, email templates, address/permit eligibility rules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sz="5600" dirty="0"/>
              <a:t>These can all be added or amended by the Front Office web site	</a:t>
            </a:r>
          </a:p>
          <a:p>
            <a:pPr algn="l"/>
            <a:endParaRPr lang="en-GB" sz="5600" dirty="0">
              <a:latin typeface="DINRoundOT" panose="020B0504020101020102" pitchFamily="34" charset="0"/>
            </a:endParaRPr>
          </a:p>
          <a:p>
            <a:pPr algn="l"/>
            <a:r>
              <a:rPr lang="en-GB" sz="5600" dirty="0">
                <a:latin typeface="DINRoundOT" panose="020B0504020101020102" pitchFamily="34" charset="0"/>
              </a:rPr>
              <a:t>• Conditional questions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sz="5600" dirty="0"/>
              <a:t> The permit application ‘questionnaire’ section is enhanced. It is possible to configure additional questions that may or may not be asked depending on the answer to an initial (‘primary’) question.</a:t>
            </a:r>
          </a:p>
          <a:p>
            <a:pPr algn="l"/>
            <a:endParaRPr lang="en-GB" sz="5600" dirty="0">
              <a:latin typeface="DINRoundOT" panose="020B0504020101020102" pitchFamily="34" charset="0"/>
            </a:endParaRPr>
          </a:p>
          <a:p>
            <a:pPr algn="l"/>
            <a:r>
              <a:rPr lang="en-GB" sz="5600" dirty="0">
                <a:latin typeface="DINRoundOT" panose="020B0504020101020102" pitchFamily="34" charset="0"/>
              </a:rPr>
              <a:t>• Reuse proof documents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sz="5600" dirty="0"/>
              <a:t> In the permit application and renewal processes an account holder can choose, where appropriate, to refer to a copy of a proof document that has previously been uploaded.</a:t>
            </a:r>
          </a:p>
          <a:p>
            <a:pPr algn="l"/>
            <a:endParaRPr lang="en-GB" sz="5600" dirty="0">
              <a:latin typeface="DINRoundOT" panose="020B0504020101020102" pitchFamily="34" charset="0"/>
            </a:endParaRPr>
          </a:p>
          <a:p>
            <a:pPr algn="l"/>
            <a:r>
              <a:rPr lang="en-GB" sz="5600" dirty="0">
                <a:latin typeface="DINRoundOT" panose="020B0504020101020102" pitchFamily="34" charset="0"/>
              </a:rPr>
              <a:t>• Data purge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sz="5600" dirty="0"/>
              <a:t> In preparation for the implementation of the General Data Protection Regulation (GDPR), a comprehensive set of data ‘purge’ facilities are provided.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 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2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4637"/>
            <a:ext cx="9144000" cy="966866"/>
          </a:xfrm>
        </p:spPr>
        <p:txBody>
          <a:bodyPr/>
          <a:lstStyle/>
          <a:p>
            <a:r>
              <a:rPr lang="en-GB" dirty="0"/>
              <a:t>PowerCube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25388"/>
            <a:ext cx="9144000" cy="4480737"/>
          </a:xfrm>
        </p:spPr>
        <p:txBody>
          <a:bodyPr>
            <a:normAutofit fontScale="32500" lnSpcReduction="20000"/>
          </a:bodyPr>
          <a:lstStyle/>
          <a:p>
            <a:pPr algn="l"/>
            <a:endParaRPr lang="en-GB" sz="3800" dirty="0"/>
          </a:p>
          <a:p>
            <a:pPr algn="l"/>
            <a:r>
              <a:rPr lang="en-GB" sz="7200" dirty="0">
                <a:latin typeface="DINRoundOT" panose="020B0504020101020102" pitchFamily="34" charset="0"/>
              </a:rPr>
              <a:t>A new version of PowerCube is now available</a:t>
            </a:r>
          </a:p>
          <a:p>
            <a:pPr algn="l"/>
            <a:endParaRPr lang="en-GB" sz="7200" dirty="0">
              <a:latin typeface="DINRoundOT" panose="020B0504020101020102" pitchFamily="34" charset="0"/>
            </a:endParaRPr>
          </a:p>
          <a:p>
            <a:pPr algn="l"/>
            <a:r>
              <a:rPr lang="en-GB" sz="7200" dirty="0">
                <a:latin typeface="DINRoundOT" panose="020B0504020101020102" pitchFamily="34" charset="0"/>
              </a:rPr>
              <a:t>Key Features</a:t>
            </a:r>
          </a:p>
          <a:p>
            <a:pPr algn="l"/>
            <a:endParaRPr lang="en-GB" sz="5600" dirty="0"/>
          </a:p>
          <a:p>
            <a:pPr algn="l"/>
            <a:r>
              <a:rPr lang="en-GB" sz="5600" dirty="0">
                <a:latin typeface="DINRoundOT" panose="020B0504020101020102" pitchFamily="34" charset="0"/>
              </a:rPr>
              <a:t>• Web based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sz="5600" dirty="0"/>
              <a:t> Can login from any computer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GB" sz="5600" dirty="0"/>
          </a:p>
          <a:p>
            <a:pPr lvl="0" algn="l"/>
            <a:r>
              <a:rPr lang="en-GB" sz="5600" dirty="0">
                <a:latin typeface="DINRoundOT" panose="020B0504020101020102" pitchFamily="34" charset="0"/>
              </a:rPr>
              <a:t>• Dashboard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sz="5600" dirty="0"/>
              <a:t> Customers can easily see performance of enforcement and back office just by logging in</a:t>
            </a:r>
          </a:p>
          <a:p>
            <a:pPr algn="l"/>
            <a:endParaRPr lang="en-GB" sz="5600" dirty="0">
              <a:latin typeface="DINRoundOT" panose="020B0504020101020102" pitchFamily="34" charset="0"/>
            </a:endParaRPr>
          </a:p>
          <a:p>
            <a:pPr algn="l"/>
            <a:r>
              <a:rPr lang="en-GB" sz="5600" dirty="0">
                <a:latin typeface="DINRoundOT" panose="020B0504020101020102" pitchFamily="34" charset="0"/>
              </a:rPr>
              <a:t>• Report Scheduling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sz="5600" dirty="0"/>
              <a:t> Once created reports can be scheduled to run automatically and emailed</a:t>
            </a:r>
            <a:endParaRPr lang="en-GB" dirty="0"/>
          </a:p>
          <a:p>
            <a:pPr algn="l"/>
            <a:r>
              <a:rPr lang="en-GB" dirty="0"/>
              <a:t> 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18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2450"/>
            <a:ext cx="121920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094" y="5053293"/>
            <a:ext cx="10579100" cy="1300162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tx1"/>
                </a:solidFill>
                <a:latin typeface="+mn-lt"/>
              </a:rPr>
              <a:t>Application Support</a:t>
            </a:r>
            <a:br>
              <a:rPr lang="en-GB" sz="2800" dirty="0">
                <a:latin typeface="+mn-lt"/>
              </a:rPr>
            </a:br>
            <a:r>
              <a:rPr lang="en-GB" sz="1600" dirty="0">
                <a:latin typeface="+mn-lt"/>
              </a:rPr>
              <a:t>19</a:t>
            </a:r>
            <a:r>
              <a:rPr lang="en-GB" sz="1600" baseline="30000" dirty="0">
                <a:latin typeface="+mn-lt"/>
              </a:rPr>
              <a:t>th</a:t>
            </a:r>
            <a:r>
              <a:rPr lang="en-GB" sz="1600" dirty="0">
                <a:latin typeface="+mn-lt"/>
              </a:rPr>
              <a:t> April 2018 – Edward Davies</a:t>
            </a:r>
            <a:endParaRPr lang="en-GB" sz="11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2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33248" y="5678017"/>
            <a:ext cx="2015755" cy="1010358"/>
            <a:chOff x="9833248" y="5678017"/>
            <a:chExt cx="2015755" cy="1010358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7764" y="5678017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8777" y="5678120"/>
              <a:ext cx="456754" cy="457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596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882452" y="2133599"/>
            <a:ext cx="7499176" cy="2819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on the Support Desk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Emily Ives joined the Support Desk Team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an Support Desk Engineer. 12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March 2018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B74B3F-C89F-4FF5-BE60-5ED7A840BEA0}"/>
              </a:ext>
            </a:extLst>
          </p:cNvPr>
          <p:cNvGrpSpPr>
            <a:grpSpLocks/>
          </p:cNvGrpSpPr>
          <p:nvPr/>
        </p:nvGrpSpPr>
        <p:grpSpPr bwMode="auto">
          <a:xfrm rot="342453">
            <a:off x="8343442" y="1740490"/>
            <a:ext cx="3212103" cy="4282401"/>
            <a:chOff x="1292" y="210"/>
            <a:chExt cx="2653" cy="3537"/>
          </a:xfrm>
        </p:grpSpPr>
        <p:pic>
          <p:nvPicPr>
            <p:cNvPr id="7" name="Picture 6" descr="polaroid">
              <a:extLst>
                <a:ext uri="{FF2B5EF4-FFF2-40B4-BE49-F238E27FC236}">
                  <a16:creationId xmlns:a16="http://schemas.microsoft.com/office/drawing/2014/main" id="{B5837A37-15F3-4E86-850C-637AD43F5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10"/>
              <a:ext cx="2653" cy="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5365F070-44E2-4757-8A20-B8F135EE6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896"/>
              <a:ext cx="1996" cy="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" pitchFamily="50" charset="0"/>
                  <a:ea typeface="+mn-ea"/>
                  <a:cs typeface="+mn-cs"/>
                </a:rPr>
                <a:t>Emily Ives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" pitchFamily="50" charset="0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5691759" y="813121"/>
            <a:ext cx="6500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Application Support 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D2FCB9-7A6F-4B5A-AF0D-F36543503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9310">
            <a:off x="8888565" y="2402707"/>
            <a:ext cx="2164569" cy="21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5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3708804" y="1870782"/>
            <a:ext cx="4279496" cy="694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Team Staff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76CA39-CBAA-4F54-8A1E-EC4FFFE1BFEC}"/>
              </a:ext>
            </a:extLst>
          </p:cNvPr>
          <p:cNvSpPr txBox="1"/>
          <p:nvPr/>
        </p:nvSpPr>
        <p:spPr>
          <a:xfrm>
            <a:off x="3930852" y="2565400"/>
            <a:ext cx="5517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Kevin Johnston – (Manager)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Edward Davies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Mike Barber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McCombe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Kieran Walsh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Stollar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Liz Taylor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Emily 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 Meredith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E2DD6-844F-4114-B56C-B38ED7D56A2F}"/>
              </a:ext>
            </a:extLst>
          </p:cNvPr>
          <p:cNvSpPr/>
          <p:nvPr/>
        </p:nvSpPr>
        <p:spPr>
          <a:xfrm>
            <a:off x="5691759" y="813121"/>
            <a:ext cx="6500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Application Support 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66C3B7D0-0C12-4940-AA35-A1D793D2360D}"/>
              </a:ext>
            </a:extLst>
          </p:cNvPr>
          <p:cNvSpPr>
            <a:spLocks/>
          </p:cNvSpPr>
          <p:nvPr/>
        </p:nvSpPr>
        <p:spPr bwMode="auto">
          <a:xfrm>
            <a:off x="8848286" y="3547010"/>
            <a:ext cx="1201028" cy="1241415"/>
          </a:xfrm>
          <a:custGeom>
            <a:avLst/>
            <a:gdLst/>
            <a:ahLst/>
            <a:cxnLst>
              <a:cxn ang="0">
                <a:pos x="339" y="7"/>
              </a:cxn>
              <a:cxn ang="0">
                <a:pos x="433" y="51"/>
              </a:cxn>
              <a:cxn ang="0">
                <a:pos x="498" y="130"/>
              </a:cxn>
              <a:cxn ang="0">
                <a:pos x="521" y="235"/>
              </a:cxn>
              <a:cxn ang="0">
                <a:pos x="542" y="282"/>
              </a:cxn>
              <a:cxn ang="0">
                <a:pos x="565" y="328"/>
              </a:cxn>
              <a:cxn ang="0">
                <a:pos x="542" y="375"/>
              </a:cxn>
              <a:cxn ang="0">
                <a:pos x="505" y="435"/>
              </a:cxn>
              <a:cxn ang="0">
                <a:pos x="449" y="517"/>
              </a:cxn>
              <a:cxn ang="0">
                <a:pos x="370" y="557"/>
              </a:cxn>
              <a:cxn ang="0">
                <a:pos x="342" y="580"/>
              </a:cxn>
              <a:cxn ang="0">
                <a:pos x="300" y="582"/>
              </a:cxn>
              <a:cxn ang="0">
                <a:pos x="274" y="559"/>
              </a:cxn>
              <a:cxn ang="0">
                <a:pos x="274" y="524"/>
              </a:cxn>
              <a:cxn ang="0">
                <a:pos x="300" y="501"/>
              </a:cxn>
              <a:cxn ang="0">
                <a:pos x="342" y="503"/>
              </a:cxn>
              <a:cxn ang="0">
                <a:pos x="372" y="531"/>
              </a:cxn>
              <a:cxn ang="0">
                <a:pos x="437" y="491"/>
              </a:cxn>
              <a:cxn ang="0">
                <a:pos x="484" y="426"/>
              </a:cxn>
              <a:cxn ang="0">
                <a:pos x="421" y="424"/>
              </a:cxn>
              <a:cxn ang="0">
                <a:pos x="407" y="412"/>
              </a:cxn>
              <a:cxn ang="0">
                <a:pos x="412" y="235"/>
              </a:cxn>
              <a:cxn ang="0">
                <a:pos x="479" y="226"/>
              </a:cxn>
              <a:cxn ang="0">
                <a:pos x="493" y="235"/>
              </a:cxn>
              <a:cxn ang="0">
                <a:pos x="456" y="142"/>
              </a:cxn>
              <a:cxn ang="0">
                <a:pos x="384" y="79"/>
              </a:cxn>
              <a:cxn ang="0">
                <a:pos x="286" y="56"/>
              </a:cxn>
              <a:cxn ang="0">
                <a:pos x="188" y="79"/>
              </a:cxn>
              <a:cxn ang="0">
                <a:pos x="116" y="140"/>
              </a:cxn>
              <a:cxn ang="0">
                <a:pos x="79" y="228"/>
              </a:cxn>
              <a:cxn ang="0">
                <a:pos x="139" y="226"/>
              </a:cxn>
              <a:cxn ang="0">
                <a:pos x="158" y="249"/>
              </a:cxn>
              <a:cxn ang="0">
                <a:pos x="149" y="422"/>
              </a:cxn>
              <a:cxn ang="0">
                <a:pos x="137" y="426"/>
              </a:cxn>
              <a:cxn ang="0">
                <a:pos x="76" y="424"/>
              </a:cxn>
              <a:cxn ang="0">
                <a:pos x="69" y="412"/>
              </a:cxn>
              <a:cxn ang="0">
                <a:pos x="65" y="380"/>
              </a:cxn>
              <a:cxn ang="0">
                <a:pos x="58" y="382"/>
              </a:cxn>
              <a:cxn ang="0">
                <a:pos x="18" y="366"/>
              </a:cxn>
              <a:cxn ang="0">
                <a:pos x="0" y="324"/>
              </a:cxn>
              <a:cxn ang="0">
                <a:pos x="16" y="284"/>
              </a:cxn>
              <a:cxn ang="0">
                <a:pos x="53" y="268"/>
              </a:cxn>
              <a:cxn ang="0">
                <a:pos x="51" y="235"/>
              </a:cxn>
              <a:cxn ang="0">
                <a:pos x="74" y="130"/>
              </a:cxn>
              <a:cxn ang="0">
                <a:pos x="139" y="51"/>
              </a:cxn>
              <a:cxn ang="0">
                <a:pos x="232" y="7"/>
              </a:cxn>
            </a:cxnLst>
            <a:rect l="0" t="0" r="r" b="b"/>
            <a:pathLst>
              <a:path w="565" h="584">
                <a:moveTo>
                  <a:pt x="286" y="0"/>
                </a:moveTo>
                <a:lnTo>
                  <a:pt x="339" y="7"/>
                </a:lnTo>
                <a:lnTo>
                  <a:pt x="388" y="23"/>
                </a:lnTo>
                <a:lnTo>
                  <a:pt x="433" y="51"/>
                </a:lnTo>
                <a:lnTo>
                  <a:pt x="470" y="89"/>
                </a:lnTo>
                <a:lnTo>
                  <a:pt x="498" y="130"/>
                </a:lnTo>
                <a:lnTo>
                  <a:pt x="514" y="182"/>
                </a:lnTo>
                <a:lnTo>
                  <a:pt x="521" y="235"/>
                </a:lnTo>
                <a:lnTo>
                  <a:pt x="516" y="272"/>
                </a:lnTo>
                <a:lnTo>
                  <a:pt x="542" y="282"/>
                </a:lnTo>
                <a:lnTo>
                  <a:pt x="558" y="303"/>
                </a:lnTo>
                <a:lnTo>
                  <a:pt x="565" y="328"/>
                </a:lnTo>
                <a:lnTo>
                  <a:pt x="558" y="354"/>
                </a:lnTo>
                <a:lnTo>
                  <a:pt x="542" y="375"/>
                </a:lnTo>
                <a:lnTo>
                  <a:pt x="519" y="384"/>
                </a:lnTo>
                <a:lnTo>
                  <a:pt x="505" y="435"/>
                </a:lnTo>
                <a:lnTo>
                  <a:pt x="481" y="480"/>
                </a:lnTo>
                <a:lnTo>
                  <a:pt x="449" y="517"/>
                </a:lnTo>
                <a:lnTo>
                  <a:pt x="412" y="543"/>
                </a:lnTo>
                <a:lnTo>
                  <a:pt x="370" y="557"/>
                </a:lnTo>
                <a:lnTo>
                  <a:pt x="358" y="571"/>
                </a:lnTo>
                <a:lnTo>
                  <a:pt x="342" y="580"/>
                </a:lnTo>
                <a:lnTo>
                  <a:pt x="321" y="584"/>
                </a:lnTo>
                <a:lnTo>
                  <a:pt x="300" y="582"/>
                </a:lnTo>
                <a:lnTo>
                  <a:pt x="284" y="573"/>
                </a:lnTo>
                <a:lnTo>
                  <a:pt x="274" y="559"/>
                </a:lnTo>
                <a:lnTo>
                  <a:pt x="270" y="540"/>
                </a:lnTo>
                <a:lnTo>
                  <a:pt x="274" y="524"/>
                </a:lnTo>
                <a:lnTo>
                  <a:pt x="284" y="510"/>
                </a:lnTo>
                <a:lnTo>
                  <a:pt x="300" y="501"/>
                </a:lnTo>
                <a:lnTo>
                  <a:pt x="321" y="498"/>
                </a:lnTo>
                <a:lnTo>
                  <a:pt x="342" y="503"/>
                </a:lnTo>
                <a:lnTo>
                  <a:pt x="360" y="515"/>
                </a:lnTo>
                <a:lnTo>
                  <a:pt x="372" y="531"/>
                </a:lnTo>
                <a:lnTo>
                  <a:pt x="407" y="515"/>
                </a:lnTo>
                <a:lnTo>
                  <a:pt x="437" y="491"/>
                </a:lnTo>
                <a:lnTo>
                  <a:pt x="463" y="461"/>
                </a:lnTo>
                <a:lnTo>
                  <a:pt x="484" y="426"/>
                </a:lnTo>
                <a:lnTo>
                  <a:pt x="428" y="426"/>
                </a:lnTo>
                <a:lnTo>
                  <a:pt x="421" y="424"/>
                </a:lnTo>
                <a:lnTo>
                  <a:pt x="416" y="422"/>
                </a:lnTo>
                <a:lnTo>
                  <a:pt x="407" y="412"/>
                </a:lnTo>
                <a:lnTo>
                  <a:pt x="407" y="249"/>
                </a:lnTo>
                <a:lnTo>
                  <a:pt x="412" y="235"/>
                </a:lnTo>
                <a:lnTo>
                  <a:pt x="426" y="226"/>
                </a:lnTo>
                <a:lnTo>
                  <a:pt x="479" y="226"/>
                </a:lnTo>
                <a:lnTo>
                  <a:pt x="488" y="231"/>
                </a:lnTo>
                <a:lnTo>
                  <a:pt x="493" y="235"/>
                </a:lnTo>
                <a:lnTo>
                  <a:pt x="479" y="186"/>
                </a:lnTo>
                <a:lnTo>
                  <a:pt x="456" y="142"/>
                </a:lnTo>
                <a:lnTo>
                  <a:pt x="423" y="107"/>
                </a:lnTo>
                <a:lnTo>
                  <a:pt x="384" y="79"/>
                </a:lnTo>
                <a:lnTo>
                  <a:pt x="337" y="63"/>
                </a:lnTo>
                <a:lnTo>
                  <a:pt x="286" y="56"/>
                </a:lnTo>
                <a:lnTo>
                  <a:pt x="235" y="63"/>
                </a:lnTo>
                <a:lnTo>
                  <a:pt x="188" y="79"/>
                </a:lnTo>
                <a:lnTo>
                  <a:pt x="149" y="105"/>
                </a:lnTo>
                <a:lnTo>
                  <a:pt x="116" y="140"/>
                </a:lnTo>
                <a:lnTo>
                  <a:pt x="93" y="182"/>
                </a:lnTo>
                <a:lnTo>
                  <a:pt x="79" y="228"/>
                </a:lnTo>
                <a:lnTo>
                  <a:pt x="81" y="226"/>
                </a:lnTo>
                <a:lnTo>
                  <a:pt x="139" y="226"/>
                </a:lnTo>
                <a:lnTo>
                  <a:pt x="153" y="235"/>
                </a:lnTo>
                <a:lnTo>
                  <a:pt x="158" y="249"/>
                </a:lnTo>
                <a:lnTo>
                  <a:pt x="158" y="412"/>
                </a:lnTo>
                <a:lnTo>
                  <a:pt x="149" y="422"/>
                </a:lnTo>
                <a:lnTo>
                  <a:pt x="144" y="424"/>
                </a:lnTo>
                <a:lnTo>
                  <a:pt x="137" y="426"/>
                </a:lnTo>
                <a:lnTo>
                  <a:pt x="83" y="426"/>
                </a:lnTo>
                <a:lnTo>
                  <a:pt x="76" y="424"/>
                </a:lnTo>
                <a:lnTo>
                  <a:pt x="72" y="419"/>
                </a:lnTo>
                <a:lnTo>
                  <a:pt x="69" y="412"/>
                </a:lnTo>
                <a:lnTo>
                  <a:pt x="69" y="380"/>
                </a:lnTo>
                <a:lnTo>
                  <a:pt x="65" y="380"/>
                </a:lnTo>
                <a:lnTo>
                  <a:pt x="62" y="382"/>
                </a:lnTo>
                <a:lnTo>
                  <a:pt x="58" y="382"/>
                </a:lnTo>
                <a:lnTo>
                  <a:pt x="37" y="377"/>
                </a:lnTo>
                <a:lnTo>
                  <a:pt x="18" y="366"/>
                </a:lnTo>
                <a:lnTo>
                  <a:pt x="4" y="347"/>
                </a:lnTo>
                <a:lnTo>
                  <a:pt x="0" y="324"/>
                </a:lnTo>
                <a:lnTo>
                  <a:pt x="4" y="303"/>
                </a:lnTo>
                <a:lnTo>
                  <a:pt x="16" y="284"/>
                </a:lnTo>
                <a:lnTo>
                  <a:pt x="32" y="272"/>
                </a:lnTo>
                <a:lnTo>
                  <a:pt x="53" y="268"/>
                </a:lnTo>
                <a:lnTo>
                  <a:pt x="51" y="256"/>
                </a:lnTo>
                <a:lnTo>
                  <a:pt x="51" y="235"/>
                </a:lnTo>
                <a:lnTo>
                  <a:pt x="58" y="182"/>
                </a:lnTo>
                <a:lnTo>
                  <a:pt x="74" y="130"/>
                </a:lnTo>
                <a:lnTo>
                  <a:pt x="102" y="89"/>
                </a:lnTo>
                <a:lnTo>
                  <a:pt x="139" y="51"/>
                </a:lnTo>
                <a:lnTo>
                  <a:pt x="181" y="23"/>
                </a:lnTo>
                <a:lnTo>
                  <a:pt x="232" y="7"/>
                </a:lnTo>
                <a:lnTo>
                  <a:pt x="286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52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006475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Richmond Portal -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F892F-A18B-4D5A-ACE8-428AF8388F01}"/>
              </a:ext>
            </a:extLst>
          </p:cNvPr>
          <p:cNvSpPr txBox="1"/>
          <p:nvPr/>
        </p:nvSpPr>
        <p:spPr>
          <a:xfrm>
            <a:off x="7023100" y="2311400"/>
            <a:ext cx="4908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URL: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https://support.imperial.co.uk/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Location for all Support Calls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Document Library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don’t have a login, and would like one: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email: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Support@imperial.co.uk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86DFB-F12F-428C-B5AD-01B57CD8C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75" y="1969921"/>
            <a:ext cx="6011303" cy="29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5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3411433" y="2851856"/>
            <a:ext cx="5692371" cy="1415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time.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E2DD6-844F-4114-B56C-B38ED7D56A2F}"/>
              </a:ext>
            </a:extLst>
          </p:cNvPr>
          <p:cNvSpPr/>
          <p:nvPr/>
        </p:nvSpPr>
        <p:spPr>
          <a:xfrm>
            <a:off x="5691759" y="813121"/>
            <a:ext cx="6500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Application Support 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7A0087F-3AE5-45D0-AD17-CF1C49B1D8FA}"/>
              </a:ext>
            </a:extLst>
          </p:cNvPr>
          <p:cNvSpPr>
            <a:spLocks noEditPoints="1"/>
          </p:cNvSpPr>
          <p:nvPr/>
        </p:nvSpPr>
        <p:spPr bwMode="auto">
          <a:xfrm>
            <a:off x="8766159" y="3045612"/>
            <a:ext cx="1597041" cy="1221587"/>
          </a:xfrm>
          <a:custGeom>
            <a:avLst/>
            <a:gdLst/>
            <a:ahLst/>
            <a:cxnLst>
              <a:cxn ang="0">
                <a:pos x="217" y="363"/>
              </a:cxn>
              <a:cxn ang="0">
                <a:pos x="219" y="370"/>
              </a:cxn>
              <a:cxn ang="0">
                <a:pos x="228" y="391"/>
              </a:cxn>
              <a:cxn ang="0">
                <a:pos x="259" y="409"/>
              </a:cxn>
              <a:cxn ang="0">
                <a:pos x="294" y="402"/>
              </a:cxn>
              <a:cxn ang="0">
                <a:pos x="312" y="375"/>
              </a:cxn>
              <a:cxn ang="0">
                <a:pos x="415" y="67"/>
              </a:cxn>
              <a:cxn ang="0">
                <a:pos x="75" y="235"/>
              </a:cxn>
              <a:cxn ang="0">
                <a:pos x="63" y="253"/>
              </a:cxn>
              <a:cxn ang="0">
                <a:pos x="70" y="267"/>
              </a:cxn>
              <a:cxn ang="0">
                <a:pos x="91" y="270"/>
              </a:cxn>
              <a:cxn ang="0">
                <a:pos x="431" y="100"/>
              </a:cxn>
              <a:cxn ang="0">
                <a:pos x="433" y="79"/>
              </a:cxn>
              <a:cxn ang="0">
                <a:pos x="415" y="67"/>
              </a:cxn>
              <a:cxn ang="0">
                <a:pos x="484" y="0"/>
              </a:cxn>
              <a:cxn ang="0">
                <a:pos x="498" y="4"/>
              </a:cxn>
              <a:cxn ang="0">
                <a:pos x="587" y="316"/>
              </a:cxn>
              <a:cxn ang="0">
                <a:pos x="585" y="333"/>
              </a:cxn>
              <a:cxn ang="0">
                <a:pos x="568" y="347"/>
              </a:cxn>
              <a:cxn ang="0">
                <a:pos x="547" y="342"/>
              </a:cxn>
              <a:cxn ang="0">
                <a:pos x="475" y="111"/>
              </a:cxn>
              <a:cxn ang="0">
                <a:pos x="347" y="354"/>
              </a:cxn>
              <a:cxn ang="0">
                <a:pos x="336" y="412"/>
              </a:cxn>
              <a:cxn ang="0">
                <a:pos x="289" y="447"/>
              </a:cxn>
              <a:cxn ang="0">
                <a:pos x="238" y="442"/>
              </a:cxn>
              <a:cxn ang="0">
                <a:pos x="198" y="409"/>
              </a:cxn>
              <a:cxn ang="0">
                <a:pos x="187" y="377"/>
              </a:cxn>
              <a:cxn ang="0">
                <a:pos x="184" y="365"/>
              </a:cxn>
              <a:cxn ang="0">
                <a:pos x="68" y="321"/>
              </a:cxn>
              <a:cxn ang="0">
                <a:pos x="73" y="379"/>
              </a:cxn>
              <a:cxn ang="0">
                <a:pos x="0" y="242"/>
              </a:cxn>
              <a:cxn ang="0">
                <a:pos x="459" y="28"/>
              </a:cxn>
              <a:cxn ang="0">
                <a:pos x="464" y="11"/>
              </a:cxn>
              <a:cxn ang="0">
                <a:pos x="478" y="0"/>
              </a:cxn>
            </a:cxnLst>
            <a:rect l="0" t="0" r="r" b="b"/>
            <a:pathLst>
              <a:path w="587" h="449">
                <a:moveTo>
                  <a:pt x="312" y="356"/>
                </a:moveTo>
                <a:lnTo>
                  <a:pt x="217" y="363"/>
                </a:lnTo>
                <a:lnTo>
                  <a:pt x="217" y="368"/>
                </a:lnTo>
                <a:lnTo>
                  <a:pt x="219" y="370"/>
                </a:lnTo>
                <a:lnTo>
                  <a:pt x="219" y="375"/>
                </a:lnTo>
                <a:lnTo>
                  <a:pt x="228" y="391"/>
                </a:lnTo>
                <a:lnTo>
                  <a:pt x="240" y="405"/>
                </a:lnTo>
                <a:lnTo>
                  <a:pt x="259" y="409"/>
                </a:lnTo>
                <a:lnTo>
                  <a:pt x="277" y="409"/>
                </a:lnTo>
                <a:lnTo>
                  <a:pt x="294" y="402"/>
                </a:lnTo>
                <a:lnTo>
                  <a:pt x="305" y="391"/>
                </a:lnTo>
                <a:lnTo>
                  <a:pt x="312" y="375"/>
                </a:lnTo>
                <a:lnTo>
                  <a:pt x="312" y="356"/>
                </a:lnTo>
                <a:close/>
                <a:moveTo>
                  <a:pt x="415" y="67"/>
                </a:moveTo>
                <a:lnTo>
                  <a:pt x="408" y="69"/>
                </a:lnTo>
                <a:lnTo>
                  <a:pt x="75" y="235"/>
                </a:lnTo>
                <a:lnTo>
                  <a:pt x="68" y="239"/>
                </a:lnTo>
                <a:lnTo>
                  <a:pt x="63" y="253"/>
                </a:lnTo>
                <a:lnTo>
                  <a:pt x="66" y="260"/>
                </a:lnTo>
                <a:lnTo>
                  <a:pt x="70" y="267"/>
                </a:lnTo>
                <a:lnTo>
                  <a:pt x="84" y="272"/>
                </a:lnTo>
                <a:lnTo>
                  <a:pt x="91" y="270"/>
                </a:lnTo>
                <a:lnTo>
                  <a:pt x="424" y="104"/>
                </a:lnTo>
                <a:lnTo>
                  <a:pt x="431" y="100"/>
                </a:lnTo>
                <a:lnTo>
                  <a:pt x="436" y="86"/>
                </a:lnTo>
                <a:lnTo>
                  <a:pt x="433" y="79"/>
                </a:lnTo>
                <a:lnTo>
                  <a:pt x="429" y="72"/>
                </a:lnTo>
                <a:lnTo>
                  <a:pt x="415" y="67"/>
                </a:lnTo>
                <a:close/>
                <a:moveTo>
                  <a:pt x="478" y="0"/>
                </a:moveTo>
                <a:lnTo>
                  <a:pt x="484" y="0"/>
                </a:lnTo>
                <a:lnTo>
                  <a:pt x="494" y="2"/>
                </a:lnTo>
                <a:lnTo>
                  <a:pt x="498" y="4"/>
                </a:lnTo>
                <a:lnTo>
                  <a:pt x="508" y="18"/>
                </a:lnTo>
                <a:lnTo>
                  <a:pt x="587" y="316"/>
                </a:lnTo>
                <a:lnTo>
                  <a:pt x="587" y="323"/>
                </a:lnTo>
                <a:lnTo>
                  <a:pt x="585" y="333"/>
                </a:lnTo>
                <a:lnTo>
                  <a:pt x="582" y="337"/>
                </a:lnTo>
                <a:lnTo>
                  <a:pt x="568" y="347"/>
                </a:lnTo>
                <a:lnTo>
                  <a:pt x="554" y="347"/>
                </a:lnTo>
                <a:lnTo>
                  <a:pt x="547" y="342"/>
                </a:lnTo>
                <a:lnTo>
                  <a:pt x="482" y="107"/>
                </a:lnTo>
                <a:lnTo>
                  <a:pt x="475" y="111"/>
                </a:lnTo>
                <a:lnTo>
                  <a:pt x="538" y="337"/>
                </a:lnTo>
                <a:lnTo>
                  <a:pt x="347" y="354"/>
                </a:lnTo>
                <a:lnTo>
                  <a:pt x="347" y="384"/>
                </a:lnTo>
                <a:lnTo>
                  <a:pt x="336" y="412"/>
                </a:lnTo>
                <a:lnTo>
                  <a:pt x="315" y="433"/>
                </a:lnTo>
                <a:lnTo>
                  <a:pt x="289" y="447"/>
                </a:lnTo>
                <a:lnTo>
                  <a:pt x="263" y="449"/>
                </a:lnTo>
                <a:lnTo>
                  <a:pt x="238" y="442"/>
                </a:lnTo>
                <a:lnTo>
                  <a:pt x="215" y="430"/>
                </a:lnTo>
                <a:lnTo>
                  <a:pt x="198" y="409"/>
                </a:lnTo>
                <a:lnTo>
                  <a:pt x="187" y="384"/>
                </a:lnTo>
                <a:lnTo>
                  <a:pt x="187" y="377"/>
                </a:lnTo>
                <a:lnTo>
                  <a:pt x="184" y="372"/>
                </a:lnTo>
                <a:lnTo>
                  <a:pt x="184" y="365"/>
                </a:lnTo>
                <a:lnTo>
                  <a:pt x="82" y="375"/>
                </a:lnTo>
                <a:lnTo>
                  <a:pt x="68" y="321"/>
                </a:lnTo>
                <a:lnTo>
                  <a:pt x="56" y="323"/>
                </a:lnTo>
                <a:lnTo>
                  <a:pt x="73" y="379"/>
                </a:lnTo>
                <a:lnTo>
                  <a:pt x="40" y="388"/>
                </a:lnTo>
                <a:lnTo>
                  <a:pt x="0" y="242"/>
                </a:lnTo>
                <a:lnTo>
                  <a:pt x="33" y="232"/>
                </a:lnTo>
                <a:lnTo>
                  <a:pt x="459" y="28"/>
                </a:lnTo>
                <a:lnTo>
                  <a:pt x="461" y="18"/>
                </a:lnTo>
                <a:lnTo>
                  <a:pt x="464" y="11"/>
                </a:lnTo>
                <a:lnTo>
                  <a:pt x="471" y="4"/>
                </a:lnTo>
                <a:lnTo>
                  <a:pt x="478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14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Imperial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Mandy Watson</a:t>
            </a:r>
          </a:p>
          <a:p>
            <a:r>
              <a:rPr lang="en-GB" dirty="0"/>
              <a:t>Sales Manager</a:t>
            </a:r>
          </a:p>
        </p:txBody>
      </p:sp>
    </p:spTree>
    <p:extLst>
      <p:ext uri="{BB962C8B-B14F-4D97-AF65-F5344CB8AC3E}">
        <p14:creationId xmlns:p14="http://schemas.microsoft.com/office/powerpoint/2010/main" val="290707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6039"/>
            <a:ext cx="9144000" cy="1150286"/>
          </a:xfrm>
        </p:spPr>
        <p:txBody>
          <a:bodyPr/>
          <a:lstStyle/>
          <a:p>
            <a:r>
              <a:rPr lang="en-GB" dirty="0"/>
              <a:t>New Customers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61660"/>
            <a:ext cx="9144000" cy="31961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DINRoundOT" panose="020B0504020101020102" pitchFamily="34" charset="0"/>
              </a:rPr>
              <a:t>Dacorum Borough Council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DINRoundOT" panose="020B0504020101020102" pitchFamily="34" charset="0"/>
              </a:rPr>
              <a:t>Hertsmere Borough Council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DINRoundOT" panose="020B0504020101020102" pitchFamily="34" charset="0"/>
              </a:rPr>
              <a:t>Slough Borough Council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DINRoundOT" panose="020B0504020101020102" pitchFamily="34" charset="0"/>
              </a:rPr>
              <a:t>University of Glasgow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DINRoundOT" panose="020B0504020101020102" pitchFamily="34" charset="0"/>
              </a:rPr>
              <a:t>Watford Borough Council</a:t>
            </a:r>
          </a:p>
        </p:txBody>
      </p:sp>
    </p:spTree>
    <p:extLst>
      <p:ext uri="{BB962C8B-B14F-4D97-AF65-F5344CB8AC3E}">
        <p14:creationId xmlns:p14="http://schemas.microsoft.com/office/powerpoint/2010/main" val="5586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6039"/>
            <a:ext cx="9144000" cy="1150286"/>
          </a:xfrm>
        </p:spPr>
        <p:txBody>
          <a:bodyPr/>
          <a:lstStyle/>
          <a:p>
            <a:r>
              <a:rPr lang="en-GB" dirty="0"/>
              <a:t>New Staff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61660"/>
            <a:ext cx="9144000" cy="3196140"/>
          </a:xfrm>
        </p:spPr>
        <p:txBody>
          <a:bodyPr/>
          <a:lstStyle/>
          <a:p>
            <a:pPr algn="l"/>
            <a:r>
              <a:rPr lang="en-GB" sz="2800" dirty="0">
                <a:latin typeface="DINRoundOT" panose="020B0504020101020102" pitchFamily="34" charset="0"/>
              </a:rPr>
              <a:t>Imperial Development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dirty="0">
                <a:latin typeface="DINRoundOT" panose="020B0504020101020102" pitchFamily="34" charset="0"/>
              </a:rPr>
              <a:t>Paul Stock - Software Development Manager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dirty="0">
              <a:latin typeface="DINRoundOT" panose="020B0504020101020102" pitchFamily="34" charset="0"/>
            </a:endParaRPr>
          </a:p>
          <a:p>
            <a:pPr algn="l"/>
            <a:r>
              <a:rPr lang="en-GB" sz="2800" dirty="0">
                <a:latin typeface="DINRoundOT" panose="020B0504020101020102" pitchFamily="34" charset="0"/>
              </a:rPr>
              <a:t>Open Parking </a:t>
            </a:r>
            <a:r>
              <a:rPr lang="en-GB" sz="2800">
                <a:latin typeface="DINRoundOT" panose="020B0504020101020102" pitchFamily="34" charset="0"/>
              </a:rPr>
              <a:t>– Specialist Private Land parking</a:t>
            </a:r>
            <a:endParaRPr lang="en-GB" sz="2800" dirty="0">
              <a:latin typeface="DINRoundOT" panose="020B0504020101020102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>
                <a:latin typeface="DINRoundOT" panose="020B0504020101020102" pitchFamily="34" charset="0"/>
              </a:rPr>
              <a:t>Justin Ben-Nathan - Business Development Managers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>
                <a:latin typeface="DINRoundOT" panose="020B0504020101020102" pitchFamily="34" charset="0"/>
              </a:rPr>
              <a:t>Sharon Silcock - Business Development Managers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dirty="0">
              <a:latin typeface="DINRoundOT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6984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main log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erial GDPR - are we ready presentation" id="{57FAF7D6-AB5E-4ACF-B88D-F980F615457A}" vid="{D84684BC-A227-4494-95BC-7A24A2FA6810}"/>
    </a:ext>
  </a:extLst>
</a:theme>
</file>

<file path=ppt/theme/theme2.xml><?xml version="1.0" encoding="utf-8"?>
<a:theme xmlns:a="http://schemas.openxmlformats.org/drawingml/2006/main" name="1_Imperial main log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mperial main log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erial presentation slides.potx [Read-Only]" id="{A2BFAD94-65FE-49D4-8DB4-1FED39BE2236}" vid="{D989B85D-93D7-481C-B91D-C4E9A8CDC8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 GDPR - are we ready presentation</Template>
  <TotalTime>150</TotalTime>
  <Words>330</Words>
  <Application>Microsoft Office PowerPoint</Application>
  <PresentationFormat>Widescreen</PresentationFormat>
  <Paragraphs>117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DINRoundOT</vt:lpstr>
      <vt:lpstr>Futura</vt:lpstr>
      <vt:lpstr>Verdana</vt:lpstr>
      <vt:lpstr>Wingdings</vt:lpstr>
      <vt:lpstr>Imperial main logo powerpoint template</vt:lpstr>
      <vt:lpstr>1_Imperial main logo powerpoint template</vt:lpstr>
      <vt:lpstr>2_Imperial main logo powerpoint template</vt:lpstr>
      <vt:lpstr>User Group 19th April 2018</vt:lpstr>
      <vt:lpstr>Application Support 19th April 2018 – Edward Davies</vt:lpstr>
      <vt:lpstr>PowerPoint Presentation</vt:lpstr>
      <vt:lpstr>PowerPoint Presentation</vt:lpstr>
      <vt:lpstr>Richmond Portal - Update</vt:lpstr>
      <vt:lpstr>PowerPoint Presentation</vt:lpstr>
      <vt:lpstr>Imperial Update</vt:lpstr>
      <vt:lpstr>New Customers</vt:lpstr>
      <vt:lpstr>New Staff</vt:lpstr>
      <vt:lpstr>3sixty Citizen V3.7</vt:lpstr>
      <vt:lpstr>Geneva</vt:lpstr>
      <vt:lpstr>Parking Gateway and  Permit Gateway</vt:lpstr>
      <vt:lpstr>PermitSmarti</vt:lpstr>
      <vt:lpstr>PowerCube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 -  Are we ready?</dc:title>
  <dc:creator>Joanna Muddiman</dc:creator>
  <cp:lastModifiedBy>Mandy Watson</cp:lastModifiedBy>
  <cp:revision>34</cp:revision>
  <dcterms:created xsi:type="dcterms:W3CDTF">2018-04-13T14:57:15Z</dcterms:created>
  <dcterms:modified xsi:type="dcterms:W3CDTF">2018-04-18T17:50:09Z</dcterms:modified>
</cp:coreProperties>
</file>