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1" r:id="rId3"/>
    <p:sldId id="267" r:id="rId4"/>
    <p:sldId id="263" r:id="rId5"/>
    <p:sldId id="264" r:id="rId6"/>
    <p:sldId id="265" r:id="rId7"/>
    <p:sldId id="257" r:id="rId8"/>
    <p:sldId id="260" r:id="rId9"/>
    <p:sldId id="262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>
        <p:scale>
          <a:sx n="91" d="100"/>
          <a:sy n="91" d="100"/>
        </p:scale>
        <p:origin x="-1506" y="-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GB" sz="1800" b="0" i="0" baseline="0" dirty="0">
                <a:effectLst/>
              </a:rPr>
              <a:t>AOS Membership Levels</a:t>
            </a:r>
            <a:r>
              <a:rPr lang="en-GB" baseline="0" dirty="0"/>
              <a:t> 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0070C0"/>
            </a:solidFill>
          </c:spPr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C58-44EA-AF8A-E4EB5E7C9FD3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9B5-44DF-B19F-515EC40FE723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9B5-44DF-B19F-515EC40FE723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9B5-44DF-B19F-515EC40FE723}"/>
              </c:ext>
            </c:extLst>
          </c:dPt>
          <c:cat>
            <c:strRef>
              <c:f>Sheet1!$A$2:$A$5</c:f>
              <c:strCache>
                <c:ptCount val="2"/>
                <c:pt idx="0">
                  <c:v>IPC</c:v>
                </c:pt>
                <c:pt idx="1">
                  <c:v>BPA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84</c:v>
                </c:pt>
                <c:pt idx="1">
                  <c:v>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58-44EA-AF8A-E4EB5E7C9F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AOS Membership</a:t>
            </a:r>
            <a:r>
              <a:rPr lang="en-GB" baseline="0" dirty="0"/>
              <a:t> Levels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0070C0"/>
            </a:solidFill>
          </c:spPr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C58-44EA-AF8A-E4EB5E7C9FD3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81-42CB-9BBA-776701113838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B81-42CB-9BBA-776701113838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B81-42CB-9BBA-776701113838}"/>
              </c:ext>
            </c:extLst>
          </c:dPt>
          <c:cat>
            <c:strRef>
              <c:f>Sheet1!$A$2:$A$5</c:f>
              <c:strCache>
                <c:ptCount val="2"/>
                <c:pt idx="0">
                  <c:v>IPC</c:v>
                </c:pt>
                <c:pt idx="1">
                  <c:v>BPA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108</c:v>
                </c:pt>
                <c:pt idx="1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58-44EA-AF8A-E4EB5E7C9F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0.54964</cdr:x>
      <cdr:y>0.43672</cdr:y>
    </cdr:from>
    <cdr:to>
      <cdr:x>0.87161</cdr:x>
      <cdr:y>0.73791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20703" y="2236578"/>
          <a:ext cx="2355273" cy="15424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2400" b="1" dirty="0"/>
            <a:t>IPC</a:t>
          </a:r>
        </a:p>
        <a:p xmlns:a="http://schemas.openxmlformats.org/drawingml/2006/main">
          <a:r>
            <a:rPr lang="en-GB" sz="2400" dirty="0"/>
            <a:t>84 Members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0.52817</cdr:x>
      <cdr:y>0.43672</cdr:y>
    </cdr:from>
    <cdr:to>
      <cdr:x>0.85014</cdr:x>
      <cdr:y>0.73791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63684" y="2236578"/>
          <a:ext cx="2355273" cy="15424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2400" b="1" dirty="0"/>
            <a:t>IPC</a:t>
          </a:r>
        </a:p>
        <a:p xmlns:a="http://schemas.openxmlformats.org/drawingml/2006/main">
          <a:r>
            <a:rPr lang="en-GB" sz="2400" dirty="0"/>
            <a:t> 108 Members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10/13/2016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10/13/2016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10/13/2016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10/13/2016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10/13/2016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dirty="0"/>
              <a:t>The  IPC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825" y="703820"/>
            <a:ext cx="2924175" cy="952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7389" y="1741138"/>
            <a:ext cx="2044319" cy="20313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7390" y="3857338"/>
            <a:ext cx="2044319" cy="2044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318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977" y="1865745"/>
            <a:ext cx="2834640" cy="2309091"/>
          </a:xfrm>
        </p:spPr>
        <p:txBody>
          <a:bodyPr>
            <a:normAutofit/>
          </a:bodyPr>
          <a:lstStyle/>
          <a:p>
            <a:r>
              <a:rPr lang="en-GB" b="1" dirty="0"/>
              <a:t>Where Next?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sz="2800" b="1" dirty="0"/>
              <a:t>New Local Authority Membership Scheme</a:t>
            </a:r>
          </a:p>
          <a:p>
            <a:pPr marL="0" indent="0">
              <a:buNone/>
            </a:pPr>
            <a:endParaRPr lang="en-GB" sz="2800" b="1" dirty="0"/>
          </a:p>
          <a:p>
            <a:r>
              <a:rPr lang="en-GB" sz="2800" b="1" dirty="0"/>
              <a:t>Replicate Success in Private Sector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b="1" dirty="0"/>
              <a:t>Listen to Your Needs</a:t>
            </a:r>
          </a:p>
          <a:p>
            <a:pPr marL="0" indent="0">
              <a:buNone/>
            </a:pPr>
            <a:endParaRPr lang="en-GB" sz="2800" b="1" dirty="0"/>
          </a:p>
          <a:p>
            <a:r>
              <a:rPr lang="en-GB" sz="2800" b="1" dirty="0"/>
              <a:t>Provide a Tailored Service</a:t>
            </a:r>
          </a:p>
          <a:p>
            <a:pPr marL="0" indent="0">
              <a:buNone/>
            </a:pPr>
            <a:endParaRPr lang="en-GB" sz="1900" b="1" dirty="0"/>
          </a:p>
          <a:p>
            <a:pPr marL="0" indent="0">
              <a:buNone/>
            </a:pPr>
            <a:r>
              <a:rPr lang="en-GB" sz="1900" b="1" dirty="0"/>
              <a:t>	Professional Standards </a:t>
            </a:r>
          </a:p>
          <a:p>
            <a:pPr marL="0" indent="0">
              <a:buNone/>
            </a:pPr>
            <a:r>
              <a:rPr lang="en-GB" sz="1900" b="1" dirty="0"/>
              <a:t>	(Education, Local Authorities, Healthcare, Welsh Language)</a:t>
            </a:r>
          </a:p>
          <a:p>
            <a:pPr marL="0" indent="0">
              <a:buNone/>
            </a:pPr>
            <a:r>
              <a:rPr lang="en-GB" sz="1900" b="1" dirty="0"/>
              <a:t>	Tendering Platform</a:t>
            </a:r>
          </a:p>
          <a:p>
            <a:endParaRPr lang="en-GB" sz="2800" b="1" dirty="0"/>
          </a:p>
          <a:p>
            <a:r>
              <a:rPr lang="en-GB" sz="2800" b="1" dirty="0"/>
              <a:t>FREE Membership for 2 Years </a:t>
            </a:r>
          </a:p>
          <a:p>
            <a:pPr marL="0" indent="0">
              <a:buNone/>
            </a:pPr>
            <a:r>
              <a:rPr lang="en-GB" sz="2800" b="1" dirty="0"/>
              <a:t>	</a:t>
            </a:r>
            <a:r>
              <a:rPr lang="en-GB" b="1" dirty="0"/>
              <a:t>(for 2016 subscriptions)</a:t>
            </a:r>
          </a:p>
          <a:p>
            <a:pPr marL="0" indent="0">
              <a:buNone/>
            </a:pPr>
            <a:r>
              <a:rPr lang="en-GB" b="1" dirty="0"/>
              <a:t>	Free Attendance at 2016 Conference – 3</a:t>
            </a:r>
            <a:r>
              <a:rPr lang="en-GB" b="1" baseline="30000" dirty="0"/>
              <a:t>rd</a:t>
            </a:r>
            <a:r>
              <a:rPr lang="en-GB" b="1" dirty="0"/>
              <a:t> November, </a:t>
            </a:r>
            <a:r>
              <a:rPr lang="en-GB" b="1" dirty="0" err="1"/>
              <a:t>Mickleover</a:t>
            </a:r>
            <a:r>
              <a:rPr lang="en-GB" b="1" dirty="0"/>
              <a:t> Hotel, Derby (</a:t>
            </a:r>
            <a:r>
              <a:rPr lang="en-GB" b="1"/>
              <a:t>limited places</a:t>
            </a:r>
            <a:r>
              <a:rPr lang="en-GB" b="1" dirty="0"/>
              <a:t>)</a:t>
            </a:r>
          </a:p>
          <a:p>
            <a:pPr marL="0" indent="0">
              <a:buNone/>
            </a:pPr>
            <a:r>
              <a:rPr lang="en-GB" sz="2800" b="1" dirty="0"/>
              <a:t>	Malcolm@theIPC.info</a:t>
            </a:r>
          </a:p>
          <a:p>
            <a:endParaRPr lang="en-GB" sz="2800" b="1" dirty="0"/>
          </a:p>
          <a:p>
            <a:pPr marL="0" indent="0">
              <a:buNone/>
            </a:pPr>
            <a:endParaRPr lang="en-GB" sz="2800" dirty="0"/>
          </a:p>
        </p:txBody>
      </p:sp>
      <p:pic>
        <p:nvPicPr>
          <p:cNvPr id="4" name="Picture 3" descr="C:\Users\John\AppData\Local\Microsoft\Windows\INetCache\Content.Outlook\X61LAMAA\COIN Whit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806" y="3304069"/>
            <a:ext cx="866062" cy="8707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8980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796" y="1801091"/>
            <a:ext cx="2834640" cy="721822"/>
          </a:xfrm>
        </p:spPr>
        <p:txBody>
          <a:bodyPr/>
          <a:lstStyle/>
          <a:p>
            <a:r>
              <a:rPr lang="en-GB" b="1" dirty="0"/>
              <a:t>Our DNA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3709" y="1626061"/>
            <a:ext cx="8081818" cy="4402541"/>
          </a:xfrm>
        </p:spPr>
        <p:txBody>
          <a:bodyPr>
            <a:normAutofit/>
          </a:bodyPr>
          <a:lstStyle/>
          <a:p>
            <a:r>
              <a:rPr lang="en-GB" sz="3600" b="1" dirty="0"/>
              <a:t>John Davies </a:t>
            </a:r>
            <a:r>
              <a:rPr lang="en-GB" sz="2400" dirty="0"/>
              <a:t>&amp;</a:t>
            </a:r>
            <a:r>
              <a:rPr lang="en-GB" sz="3600" b="1" dirty="0"/>
              <a:t> Will Hurley</a:t>
            </a:r>
            <a:r>
              <a:rPr lang="en-GB" sz="3600" dirty="0"/>
              <a:t> </a:t>
            </a:r>
            <a:r>
              <a:rPr lang="en-GB" sz="1800" dirty="0"/>
              <a:t>directors</a:t>
            </a:r>
          </a:p>
          <a:p>
            <a:pPr marL="0" indent="0">
              <a:buNone/>
            </a:pPr>
            <a:endParaRPr lang="en-GB" sz="3600" dirty="0"/>
          </a:p>
          <a:p>
            <a:r>
              <a:rPr lang="en-GB" sz="3600" b="1" dirty="0"/>
              <a:t>Gladstones Solicitors</a:t>
            </a:r>
          </a:p>
          <a:p>
            <a:endParaRPr lang="en-GB" sz="3600" b="1" dirty="0"/>
          </a:p>
          <a:p>
            <a:r>
              <a:rPr lang="en-GB" sz="3600" b="1" dirty="0"/>
              <a:t>IPC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0943" y="2522913"/>
            <a:ext cx="2119711" cy="20156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3219" y="5261117"/>
            <a:ext cx="2403455" cy="786130"/>
          </a:xfrm>
          <a:prstGeom prst="rect">
            <a:avLst/>
          </a:prstGeom>
        </p:spPr>
      </p:pic>
      <p:pic>
        <p:nvPicPr>
          <p:cNvPr id="7" name="Picture 6" descr="C:\Users\John\Desktop\uniti_2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323" y="5042376"/>
            <a:ext cx="2280745" cy="1223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John\Desktop\IPC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7948" y="5261117"/>
            <a:ext cx="2425700" cy="786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4282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796" y="1801091"/>
            <a:ext cx="2834640" cy="721822"/>
          </a:xfrm>
        </p:spPr>
        <p:txBody>
          <a:bodyPr/>
          <a:lstStyle/>
          <a:p>
            <a:r>
              <a:rPr lang="en-GB" b="1" dirty="0"/>
              <a:t>Our Ethos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3709" y="1626061"/>
            <a:ext cx="8081818" cy="4402541"/>
          </a:xfrm>
        </p:spPr>
        <p:txBody>
          <a:bodyPr/>
          <a:lstStyle/>
          <a:p>
            <a:r>
              <a:rPr lang="en-GB" sz="3600" b="1" dirty="0"/>
              <a:t>Representative</a:t>
            </a:r>
            <a:r>
              <a:rPr lang="en-GB" sz="3600" dirty="0"/>
              <a:t> 	of Members’ Needs</a:t>
            </a:r>
          </a:p>
          <a:p>
            <a:endParaRPr lang="en-GB" sz="3600" dirty="0"/>
          </a:p>
          <a:p>
            <a:r>
              <a:rPr lang="en-GB" sz="3600" b="1" dirty="0"/>
              <a:t>Supportive</a:t>
            </a:r>
            <a:r>
              <a:rPr lang="en-GB" sz="3600" dirty="0"/>
              <a:t>		of Individual Members</a:t>
            </a:r>
          </a:p>
          <a:p>
            <a:endParaRPr lang="en-GB" sz="3600" dirty="0"/>
          </a:p>
          <a:p>
            <a:r>
              <a:rPr lang="en-GB" sz="3600" b="1" dirty="0"/>
              <a:t>Responsive</a:t>
            </a:r>
            <a:r>
              <a:rPr lang="en-GB" sz="3600" dirty="0"/>
              <a:t> 		to Members’ Needs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520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268" y="1484746"/>
            <a:ext cx="2834640" cy="2413000"/>
          </a:xfrm>
        </p:spPr>
        <p:txBody>
          <a:bodyPr/>
          <a:lstStyle/>
          <a:p>
            <a:r>
              <a:rPr lang="en-GB" b="1" dirty="0"/>
              <a:t>Representative</a:t>
            </a:r>
            <a:r>
              <a:rPr lang="en-GB" dirty="0"/>
              <a:t> of Members’ Needs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/>
              <a:t>YOU</a:t>
            </a:r>
            <a:r>
              <a:rPr lang="en-GB" sz="2800" dirty="0"/>
              <a:t> are our clients</a:t>
            </a:r>
          </a:p>
          <a:p>
            <a:endParaRPr lang="en-GB" sz="2800" dirty="0"/>
          </a:p>
          <a:p>
            <a:r>
              <a:rPr lang="en-GB" sz="2800" dirty="0"/>
              <a:t>We service </a:t>
            </a:r>
            <a:r>
              <a:rPr lang="en-GB" sz="2800" b="1" dirty="0"/>
              <a:t>YOUR</a:t>
            </a:r>
            <a:r>
              <a:rPr lang="en-GB" sz="2800" dirty="0"/>
              <a:t> needs</a:t>
            </a:r>
          </a:p>
          <a:p>
            <a:endParaRPr lang="en-GB" sz="2800" dirty="0"/>
          </a:p>
          <a:p>
            <a:r>
              <a:rPr lang="en-GB" sz="2800" b="1" dirty="0"/>
              <a:t>Steering Committee </a:t>
            </a:r>
            <a:r>
              <a:rPr lang="en-GB" sz="2800" dirty="0"/>
              <a:t>provides direction</a:t>
            </a:r>
          </a:p>
          <a:p>
            <a:endParaRPr lang="en-GB" sz="2800" dirty="0"/>
          </a:p>
          <a:p>
            <a:r>
              <a:rPr lang="en-GB" sz="2800" dirty="0"/>
              <a:t>All members have our </a:t>
            </a:r>
            <a:r>
              <a:rPr lang="en-GB" sz="2800" b="1" dirty="0"/>
              <a:t>direct contact details</a:t>
            </a:r>
          </a:p>
        </p:txBody>
      </p:sp>
    </p:spTree>
    <p:extLst>
      <p:ext uri="{BB962C8B-B14F-4D97-AF65-F5344CB8AC3E}">
        <p14:creationId xmlns:p14="http://schemas.microsoft.com/office/powerpoint/2010/main" val="412550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268" y="1687946"/>
            <a:ext cx="2834640" cy="241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Supportive</a:t>
            </a:r>
            <a:r>
              <a:rPr lang="en-GB" dirty="0"/>
              <a:t>	</a:t>
            </a:r>
            <a:br>
              <a:rPr lang="en-GB" dirty="0"/>
            </a:br>
            <a:r>
              <a:rPr lang="en-GB" dirty="0"/>
              <a:t>of Individual Members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/>
              <a:t>Help </a:t>
            </a:r>
            <a:r>
              <a:rPr lang="en-GB" sz="2800" dirty="0"/>
              <a:t>&amp;</a:t>
            </a:r>
            <a:r>
              <a:rPr lang="en-GB" sz="2800" b="1" dirty="0"/>
              <a:t> Advice</a:t>
            </a:r>
          </a:p>
          <a:p>
            <a:pPr marL="0" indent="0">
              <a:buNone/>
            </a:pPr>
            <a:endParaRPr lang="en-GB" sz="2800" b="1" dirty="0"/>
          </a:p>
          <a:p>
            <a:r>
              <a:rPr lang="en-GB" sz="2800" b="1" dirty="0"/>
              <a:t>Document Templates </a:t>
            </a:r>
            <a:r>
              <a:rPr lang="en-GB" sz="2800" dirty="0"/>
              <a:t>and</a:t>
            </a:r>
            <a:r>
              <a:rPr lang="en-GB" sz="2800" b="1" dirty="0"/>
              <a:t> Audit Feedback</a:t>
            </a:r>
            <a:endParaRPr lang="en-GB" sz="2800" dirty="0"/>
          </a:p>
          <a:p>
            <a:endParaRPr lang="en-GB" sz="2800" dirty="0"/>
          </a:p>
          <a:p>
            <a:r>
              <a:rPr lang="en-GB" sz="2800" b="1" dirty="0"/>
              <a:t>Support</a:t>
            </a:r>
            <a:r>
              <a:rPr lang="en-GB" sz="2800" dirty="0"/>
              <a:t> when things go Wrong</a:t>
            </a:r>
          </a:p>
        </p:txBody>
      </p:sp>
    </p:spTree>
    <p:extLst>
      <p:ext uri="{BB962C8B-B14F-4D97-AF65-F5344CB8AC3E}">
        <p14:creationId xmlns:p14="http://schemas.microsoft.com/office/powerpoint/2010/main" val="1237530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977" y="2288309"/>
            <a:ext cx="2834640" cy="241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Responsive</a:t>
            </a:r>
            <a:r>
              <a:rPr lang="en-GB" dirty="0"/>
              <a:t> 	</a:t>
            </a:r>
            <a:br>
              <a:rPr lang="en-GB" dirty="0"/>
            </a:br>
            <a:r>
              <a:rPr lang="en-GB" dirty="0"/>
              <a:t>to Members’ Needs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/>
              <a:t>Less Red Tape</a:t>
            </a:r>
          </a:p>
          <a:p>
            <a:pPr marL="0" indent="0">
              <a:buNone/>
            </a:pPr>
            <a:endParaRPr lang="en-GB" sz="2800" b="1" dirty="0"/>
          </a:p>
          <a:p>
            <a:r>
              <a:rPr lang="en-GB" sz="2800" b="1" dirty="0"/>
              <a:t>Business Minded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b="1" dirty="0"/>
              <a:t>Innovative</a:t>
            </a:r>
          </a:p>
          <a:p>
            <a:endParaRPr lang="en-GB" sz="2800" b="1" dirty="0"/>
          </a:p>
          <a:p>
            <a:r>
              <a:rPr lang="en-GB" sz="2800" b="1" dirty="0"/>
              <a:t>Attentive</a:t>
            </a:r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29214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065999" cy="1813327"/>
          </a:xfrm>
        </p:spPr>
        <p:txBody>
          <a:bodyPr/>
          <a:lstStyle/>
          <a:p>
            <a:r>
              <a:rPr lang="en-GB" b="1" dirty="0"/>
              <a:t>Appeals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926" y="1930936"/>
            <a:ext cx="3816706" cy="4023360"/>
          </a:xfrm>
        </p:spPr>
        <p:txBody>
          <a:bodyPr/>
          <a:lstStyle/>
          <a:p>
            <a:r>
              <a:rPr lang="en-GB" dirty="0"/>
              <a:t>ADR Accredited</a:t>
            </a:r>
          </a:p>
          <a:p>
            <a:r>
              <a:rPr lang="en-GB" dirty="0"/>
              <a:t>95% success rate </a:t>
            </a:r>
            <a:r>
              <a:rPr lang="en-GB" sz="1100" dirty="0"/>
              <a:t>(average)</a:t>
            </a:r>
          </a:p>
          <a:p>
            <a:r>
              <a:rPr lang="en-GB" dirty="0"/>
              <a:t>£15 win / £25 lose / £0 concede</a:t>
            </a:r>
          </a:p>
          <a:p>
            <a:r>
              <a:rPr lang="en-GB" dirty="0"/>
              <a:t>12 day turnaround</a:t>
            </a:r>
          </a:p>
          <a:p>
            <a:r>
              <a:rPr lang="en-GB" dirty="0"/>
              <a:t>Solicitor/Barrister Adjudicators</a:t>
            </a:r>
          </a:p>
          <a:p>
            <a:r>
              <a:rPr lang="en-GB" dirty="0"/>
              <a:t>30-45 mins prep’ time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1971" y="1930936"/>
            <a:ext cx="3751212" cy="4023360"/>
          </a:xfrm>
        </p:spPr>
        <p:txBody>
          <a:bodyPr/>
          <a:lstStyle/>
          <a:p>
            <a:r>
              <a:rPr lang="en-GB" dirty="0"/>
              <a:t>Not ADR Accredited</a:t>
            </a:r>
          </a:p>
          <a:p>
            <a:r>
              <a:rPr lang="en-GB" dirty="0"/>
              <a:t>62% success rate </a:t>
            </a:r>
            <a:r>
              <a:rPr lang="en-GB" sz="1100" dirty="0"/>
              <a:t>(POPLA report 2015)</a:t>
            </a:r>
          </a:p>
          <a:p>
            <a:r>
              <a:rPr lang="en-GB" dirty="0"/>
              <a:t>£27 win/lose/concede</a:t>
            </a:r>
          </a:p>
          <a:p>
            <a:r>
              <a:rPr lang="en-GB" dirty="0"/>
              <a:t>1-3 month turnaround</a:t>
            </a:r>
          </a:p>
          <a:p>
            <a:r>
              <a:rPr lang="en-GB" dirty="0"/>
              <a:t>Unqualified Adjudicators</a:t>
            </a:r>
          </a:p>
          <a:p>
            <a:r>
              <a:rPr lang="en-GB" dirty="0"/>
              <a:t>60 – 180 mins prep’ time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6295" y="1023586"/>
            <a:ext cx="2054225" cy="123253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2501" y="849769"/>
            <a:ext cx="3245427" cy="1406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111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157248"/>
          </a:xfrm>
        </p:spPr>
        <p:txBody>
          <a:bodyPr>
            <a:normAutofit/>
          </a:bodyPr>
          <a:lstStyle/>
          <a:p>
            <a:r>
              <a:rPr lang="en-GB" b="1" dirty="0"/>
              <a:t>IPC v BPA PRIVATE</a:t>
            </a:r>
            <a:br>
              <a:rPr lang="en-GB" b="1" dirty="0"/>
            </a:br>
            <a:r>
              <a:rPr lang="en-GB" b="1" dirty="0"/>
              <a:t>PARKING</a:t>
            </a:r>
            <a:br>
              <a:rPr lang="en-GB" b="1" dirty="0"/>
            </a:br>
            <a:r>
              <a:rPr lang="en-GB" b="1" dirty="0"/>
              <a:t>MEMBERSHIP</a:t>
            </a:r>
            <a:br>
              <a:rPr lang="en-GB" dirty="0"/>
            </a:br>
            <a:r>
              <a:rPr lang="en-GB" sz="1800" dirty="0"/>
              <a:t>October 2016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0976471"/>
              </p:ext>
            </p:extLst>
          </p:nvPr>
        </p:nvGraphicFramePr>
        <p:xfrm>
          <a:off x="3867150" y="868363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833090"/>
            <a:ext cx="2834640" cy="1983075"/>
          </a:xfrm>
        </p:spPr>
        <p:txBody>
          <a:bodyPr/>
          <a:lstStyle/>
          <a:p>
            <a:r>
              <a:rPr lang="en-GB" dirty="0"/>
              <a:t>IPC – AOS Formed in June 2013</a:t>
            </a:r>
          </a:p>
          <a:p>
            <a:r>
              <a:rPr lang="en-GB" dirty="0"/>
              <a:t>BPA – AOS Formed in 2007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12823" y="3104941"/>
            <a:ext cx="19119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BPA</a:t>
            </a:r>
          </a:p>
          <a:p>
            <a:r>
              <a:rPr lang="en-GB" sz="2400" dirty="0"/>
              <a:t>113 Members</a:t>
            </a:r>
          </a:p>
        </p:txBody>
      </p:sp>
      <p:pic>
        <p:nvPicPr>
          <p:cNvPr id="1026" name="Picture 2" descr="ao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954" y="1143000"/>
            <a:ext cx="9525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theipc.info/resources/brandings/brandmedia_2_AOS-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935" y="1143000"/>
            <a:ext cx="962024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594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1775691"/>
          </a:xfrm>
        </p:spPr>
        <p:txBody>
          <a:bodyPr/>
          <a:lstStyle/>
          <a:p>
            <a:r>
              <a:rPr lang="en-GB" b="1" dirty="0"/>
              <a:t>IPC v BPA MEMBERSHIP</a:t>
            </a:r>
            <a:br>
              <a:rPr lang="en-GB" b="1" dirty="0"/>
            </a:br>
            <a:r>
              <a:rPr lang="en-GB" sz="1800" b="1" dirty="0"/>
              <a:t>in 12 months???</a:t>
            </a:r>
            <a:endParaRPr lang="en-GB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424262"/>
              </p:ext>
            </p:extLst>
          </p:nvPr>
        </p:nvGraphicFramePr>
        <p:xfrm>
          <a:off x="3867150" y="868363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833090"/>
            <a:ext cx="2834640" cy="1983075"/>
          </a:xfrm>
        </p:spPr>
        <p:txBody>
          <a:bodyPr/>
          <a:lstStyle/>
          <a:p>
            <a:r>
              <a:rPr lang="en-GB" dirty="0"/>
              <a:t>At current growth rate of </a:t>
            </a:r>
          </a:p>
          <a:p>
            <a:r>
              <a:rPr lang="en-GB" dirty="0"/>
              <a:t>+/- 3 members per month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12823" y="3104941"/>
            <a:ext cx="19119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BPA</a:t>
            </a:r>
          </a:p>
          <a:p>
            <a:r>
              <a:rPr lang="en-GB" sz="2400" dirty="0"/>
              <a:t>89 Members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8895" y="1142999"/>
            <a:ext cx="951058" cy="9571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5744" y="1143000"/>
            <a:ext cx="963251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95590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347</TotalTime>
  <Words>191</Words>
  <Application>Microsoft Office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Corbel</vt:lpstr>
      <vt:lpstr>Wingdings 2</vt:lpstr>
      <vt:lpstr>Frame</vt:lpstr>
      <vt:lpstr>The  IPC</vt:lpstr>
      <vt:lpstr>Our DNA</vt:lpstr>
      <vt:lpstr>Our Ethos</vt:lpstr>
      <vt:lpstr>Representative of Members’ Needs </vt:lpstr>
      <vt:lpstr>Supportive  of Individual Members  </vt:lpstr>
      <vt:lpstr>Responsive   to Members’ Needs   </vt:lpstr>
      <vt:lpstr>Appeals</vt:lpstr>
      <vt:lpstr>IPC v BPA PRIVATE PARKING MEMBERSHIP October 2016</vt:lpstr>
      <vt:lpstr>IPC v BPA MEMBERSHIP in 12 months???</vt:lpstr>
      <vt:lpstr>Where Next?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Independent Parking Committee</dc:title>
  <dc:creator>John Davies</dc:creator>
  <cp:lastModifiedBy>John Davies</cp:lastModifiedBy>
  <cp:revision>27</cp:revision>
  <dcterms:created xsi:type="dcterms:W3CDTF">2016-03-08T20:20:19Z</dcterms:created>
  <dcterms:modified xsi:type="dcterms:W3CDTF">2016-10-13T10:30:28Z</dcterms:modified>
</cp:coreProperties>
</file>