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3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88" r:id="rId5"/>
    <p:sldId id="261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0" r:id="rId14"/>
    <p:sldId id="318" r:id="rId15"/>
    <p:sldId id="289" r:id="rId16"/>
    <p:sldId id="319" r:id="rId17"/>
    <p:sldId id="290" r:id="rId18"/>
    <p:sldId id="308" r:id="rId19"/>
    <p:sldId id="294" r:id="rId20"/>
    <p:sldId id="295" r:id="rId21"/>
    <p:sldId id="267" r:id="rId22"/>
    <p:sldId id="263" r:id="rId23"/>
    <p:sldId id="2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0"/>
    <a:srgbClr val="067F9C"/>
    <a:srgbClr val="01C6FD"/>
    <a:srgbClr val="79AE02"/>
    <a:srgbClr val="014E52"/>
    <a:srgbClr val="0C596D"/>
    <a:srgbClr val="03556D"/>
    <a:srgbClr val="145C72"/>
    <a:srgbClr val="0000A4"/>
    <a:srgbClr val="1AB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25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C92B-6A45-864A-B429-22A9039765DA}" type="datetimeFigureOut">
              <a:rPr lang="en-US" smtClean="0"/>
              <a:t>9/24/2020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62C3C4-9460-4343-9283-24A378E2714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265FE6-BEE9-465E-9202-2D200EDE749C}" type="datetimeFigureOut">
              <a:rPr lang="en-US" noProof="0" smtClean="0"/>
              <a:t>9/24/2020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8F2A-B3D4-43F2-B39B-CD77F64A1950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B934246-87B1-4444-9DCA-06622CAD55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992" y="124953"/>
            <a:ext cx="11944014" cy="4372387"/>
          </a:xfrm>
          <a:custGeom>
            <a:avLst/>
            <a:gdLst>
              <a:gd name="connsiteX0" fmla="*/ 0 w 11944014"/>
              <a:gd name="connsiteY0" fmla="*/ 0 h 4372387"/>
              <a:gd name="connsiteX1" fmla="*/ 11944014 w 11944014"/>
              <a:gd name="connsiteY1" fmla="*/ 0 h 4372387"/>
              <a:gd name="connsiteX2" fmla="*/ 11944014 w 11944014"/>
              <a:gd name="connsiteY2" fmla="*/ 4064314 h 4372387"/>
              <a:gd name="connsiteX3" fmla="*/ 11419539 w 11944014"/>
              <a:gd name="connsiteY3" fmla="*/ 4152711 h 4372387"/>
              <a:gd name="connsiteX4" fmla="*/ 4857299 w 11944014"/>
              <a:gd name="connsiteY4" fmla="*/ 3772522 h 4372387"/>
              <a:gd name="connsiteX5" fmla="*/ 510557 w 11944014"/>
              <a:gd name="connsiteY5" fmla="*/ 3115117 h 4372387"/>
              <a:gd name="connsiteX6" fmla="*/ 0 w 11944014"/>
              <a:gd name="connsiteY6" fmla="*/ 3085767 h 437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944014" h="4372387">
                <a:moveTo>
                  <a:pt x="0" y="0"/>
                </a:moveTo>
                <a:lnTo>
                  <a:pt x="11944014" y="0"/>
                </a:lnTo>
                <a:lnTo>
                  <a:pt x="11944014" y="4064314"/>
                </a:lnTo>
                <a:lnTo>
                  <a:pt x="11419539" y="4152711"/>
                </a:lnTo>
                <a:cubicBezTo>
                  <a:pt x="10120431" y="4379826"/>
                  <a:pt x="8581267" y="4634432"/>
                  <a:pt x="4857299" y="3772522"/>
                </a:cubicBezTo>
                <a:cubicBezTo>
                  <a:pt x="3261016" y="3403063"/>
                  <a:pt x="1951876" y="3212078"/>
                  <a:pt x="510557" y="3115117"/>
                </a:cubicBezTo>
                <a:lnTo>
                  <a:pt x="0" y="308576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E99C6B2-05CE-48A7-8696-CEC64BE74DF5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custGeom>
            <a:avLst/>
            <a:gdLst>
              <a:gd name="connsiteX0" fmla="*/ 123993 w 12192001"/>
              <a:gd name="connsiteY0" fmla="*/ 123993 h 6858000"/>
              <a:gd name="connsiteX1" fmla="*/ 123993 w 12192001"/>
              <a:gd name="connsiteY1" fmla="*/ 3209760 h 6858000"/>
              <a:gd name="connsiteX2" fmla="*/ 634550 w 12192001"/>
              <a:gd name="connsiteY2" fmla="*/ 3239110 h 6858000"/>
              <a:gd name="connsiteX3" fmla="*/ 4981292 w 12192001"/>
              <a:gd name="connsiteY3" fmla="*/ 3896515 h 6858000"/>
              <a:gd name="connsiteX4" fmla="*/ 11543532 w 12192001"/>
              <a:gd name="connsiteY4" fmla="*/ 4276704 h 6858000"/>
              <a:gd name="connsiteX5" fmla="*/ 12068007 w 12192001"/>
              <a:gd name="connsiteY5" fmla="*/ 4188307 h 6858000"/>
              <a:gd name="connsiteX6" fmla="*/ 12068007 w 12192001"/>
              <a:gd name="connsiteY6" fmla="*/ 123993 h 6858000"/>
              <a:gd name="connsiteX7" fmla="*/ 0 w 12192001"/>
              <a:gd name="connsiteY7" fmla="*/ 0 h 6858000"/>
              <a:gd name="connsiteX8" fmla="*/ 12192000 w 12192001"/>
              <a:gd name="connsiteY8" fmla="*/ 0 h 6858000"/>
              <a:gd name="connsiteX9" fmla="*/ 12192000 w 12192001"/>
              <a:gd name="connsiteY9" fmla="*/ 4167393 h 6858000"/>
              <a:gd name="connsiteX10" fmla="*/ 12192001 w 12192001"/>
              <a:gd name="connsiteY10" fmla="*/ 4167393 h 6858000"/>
              <a:gd name="connsiteX11" fmla="*/ 12192001 w 12192001"/>
              <a:gd name="connsiteY11" fmla="*/ 4799849 h 6858000"/>
              <a:gd name="connsiteX12" fmla="*/ 12192001 w 12192001"/>
              <a:gd name="connsiteY12" fmla="*/ 4950491 h 6858000"/>
              <a:gd name="connsiteX13" fmla="*/ 12192001 w 12192001"/>
              <a:gd name="connsiteY13" fmla="*/ 6858000 h 6858000"/>
              <a:gd name="connsiteX14" fmla="*/ 12192000 w 12192001"/>
              <a:gd name="connsiteY14" fmla="*/ 6858000 h 6858000"/>
              <a:gd name="connsiteX15" fmla="*/ 1 w 12192001"/>
              <a:gd name="connsiteY15" fmla="*/ 6858000 h 6858000"/>
              <a:gd name="connsiteX16" fmla="*/ 0 w 12192001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1" h="6858000">
                <a:moveTo>
                  <a:pt x="123993" y="123993"/>
                </a:moveTo>
                <a:lnTo>
                  <a:pt x="123993" y="3209760"/>
                </a:lnTo>
                <a:lnTo>
                  <a:pt x="634550" y="3239110"/>
                </a:lnTo>
                <a:cubicBezTo>
                  <a:pt x="2075869" y="3336071"/>
                  <a:pt x="3385009" y="3527056"/>
                  <a:pt x="4981292" y="3896515"/>
                </a:cubicBezTo>
                <a:cubicBezTo>
                  <a:pt x="8705260" y="4758425"/>
                  <a:pt x="10244424" y="4503819"/>
                  <a:pt x="11543532" y="4276704"/>
                </a:cubicBezTo>
                <a:lnTo>
                  <a:pt x="12068007" y="4188307"/>
                </a:lnTo>
                <a:lnTo>
                  <a:pt x="12068007" y="12399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4167393"/>
                </a:lnTo>
                <a:lnTo>
                  <a:pt x="12192001" y="4167393"/>
                </a:lnTo>
                <a:lnTo>
                  <a:pt x="12192001" y="4799849"/>
                </a:lnTo>
                <a:lnTo>
                  <a:pt x="12192001" y="4950491"/>
                </a:lnTo>
                <a:lnTo>
                  <a:pt x="12192001" y="6858000"/>
                </a:lnTo>
                <a:lnTo>
                  <a:pt x="12192000" y="6858000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marL="228600" lvl="0" indent="-228600"/>
            <a:r>
              <a:rPr lang="en-US" noProof="0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5012250"/>
            <a:ext cx="9144000" cy="5909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Condensed" panose="020B0506030602030204" pitchFamily="34" charset="0"/>
              </a:defRPr>
            </a:lvl1pPr>
          </a:lstStyle>
          <a:p>
            <a:pPr marL="0" lvl="0"/>
            <a:r>
              <a:rPr lang="en-US" noProof="0" dirty="0"/>
              <a:t>Presentation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0" name="SEA_Logo_cmyk">
            <a:extLst>
              <a:ext uri="{FF2B5EF4-FFF2-40B4-BE49-F238E27FC236}">
                <a16:creationId xmlns:a16="http://schemas.microsoft.com/office/drawing/2014/main" id="{289AF300-52BE-4327-9EE0-CE1B51226AE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26" b="12710"/>
          <a:stretch/>
        </p:blipFill>
        <p:spPr bwMode="auto">
          <a:xfrm>
            <a:off x="10116665" y="5862945"/>
            <a:ext cx="1797540" cy="73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3992" y="4587876"/>
            <a:ext cx="11944014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3600" spc="-150">
                <a:solidFill>
                  <a:schemeClr val="tx1">
                    <a:lumMod val="75000"/>
                    <a:lumOff val="25000"/>
                  </a:schemeClr>
                </a:solidFill>
                <a:latin typeface="Ubuntu Condensed" panose="020B0506030602030204" pitchFamily="34" charset="0"/>
              </a:defRPr>
            </a:lvl1pPr>
          </a:lstStyle>
          <a:p>
            <a:r>
              <a:rPr lang="en-US" noProof="0" dirty="0"/>
              <a:t>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Ubuntu Light" panose="020B0304030602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15" name="SEA_Logo_cmyk">
            <a:extLst>
              <a:ext uri="{FF2B5EF4-FFF2-40B4-BE49-F238E27FC236}">
                <a16:creationId xmlns:a16="http://schemas.microsoft.com/office/drawing/2014/main" id="{988F6DDD-5495-4168-ACEB-6FF41BCA66B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26" b="12710"/>
          <a:stretch/>
        </p:blipFill>
        <p:spPr bwMode="auto">
          <a:xfrm>
            <a:off x="10116665" y="434656"/>
            <a:ext cx="1797540" cy="73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8F78641-182F-4063-9BFA-E1E55F047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643D44A-7B5C-436F-90CF-C8778B64A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3372661" y="-3359290"/>
            <a:ext cx="5470372" cy="12188952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1E022DA-C783-47E6-86BF-0EC208D3F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03632" y="2344073"/>
            <a:ext cx="9283781" cy="39119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>
                <a:latin typeface="Ubuntu Light" panose="020B0304030602030204" pitchFamily="34" charset="0"/>
              </a:defRPr>
            </a:lvl1pPr>
          </a:lstStyle>
          <a:p>
            <a:pPr algn="ctr"/>
            <a:r>
              <a:rPr lang="en-US" sz="2200" dirty="0">
                <a:solidFill>
                  <a:schemeClr val="tx1"/>
                </a:solidFill>
              </a:rPr>
              <a:t>Subtitle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36174B-D8AB-4E39-8D12-AE2A29E85C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78" y="685797"/>
            <a:ext cx="118872" cy="15504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312959-C408-4B49-BDEA-E05E84D1F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73128" y="6172201"/>
            <a:ext cx="118872" cy="685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3144E7A-6E3C-4EE3-BE25-9CDC7219C64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5320" y="3134930"/>
            <a:ext cx="12215813" cy="320198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Image</a:t>
            </a:r>
          </a:p>
          <a:p>
            <a:endParaRPr lang="en-GB" dirty="0"/>
          </a:p>
        </p:txBody>
      </p:sp>
      <p:pic>
        <p:nvPicPr>
          <p:cNvPr id="18" name="SEA_Logo_cmyk">
            <a:extLst>
              <a:ext uri="{FF2B5EF4-FFF2-40B4-BE49-F238E27FC236}">
                <a16:creationId xmlns:a16="http://schemas.microsoft.com/office/drawing/2014/main" id="{CAC02948-51D5-478A-ACE4-80477940BE6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26" b="12710"/>
          <a:stretch/>
        </p:blipFill>
        <p:spPr bwMode="auto">
          <a:xfrm>
            <a:off x="10116665" y="434656"/>
            <a:ext cx="1797540" cy="73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6ECE7FB-7DCC-4221-9C1A-9BE77333C6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3631" y="1565322"/>
            <a:ext cx="9283781" cy="746846"/>
          </a:xfrm>
        </p:spPr>
        <p:txBody>
          <a:bodyPr anchor="t">
            <a:noAutofit/>
          </a:bodyPr>
          <a:lstStyle>
            <a:lvl1pPr algn="ctr">
              <a:defRPr sz="3600" spc="-150">
                <a:solidFill>
                  <a:schemeClr val="tx1">
                    <a:lumMod val="75000"/>
                    <a:lumOff val="25000"/>
                  </a:schemeClr>
                </a:solidFill>
                <a:latin typeface="Ubuntu Condensed" panose="020B0506030602030204" pitchFamily="34" charset="0"/>
              </a:defRPr>
            </a:lvl1pPr>
          </a:lstStyle>
          <a:p>
            <a:r>
              <a:rPr lang="en-US" noProof="0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177717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lowchart: Document 3">
            <a:extLst>
              <a:ext uri="{FF2B5EF4-FFF2-40B4-BE49-F238E27FC236}">
                <a16:creationId xmlns:a16="http://schemas.microsoft.com/office/drawing/2014/main" id="{7F75D8AF-79DE-4E2B-A15F-8EC66948BC31}"/>
              </a:ext>
            </a:extLst>
          </p:cNvPr>
          <p:cNvSpPr/>
          <p:nvPr userDrawn="1"/>
        </p:nvSpPr>
        <p:spPr>
          <a:xfrm flipH="1" flipV="1">
            <a:off x="114590" y="4581492"/>
            <a:ext cx="11962815" cy="21526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  <a:gd name="connsiteX0" fmla="*/ 34 w 21634"/>
              <a:gd name="connsiteY0" fmla="*/ 0 h 36778"/>
              <a:gd name="connsiteX1" fmla="*/ 21634 w 21634"/>
              <a:gd name="connsiteY1" fmla="*/ 0 h 36778"/>
              <a:gd name="connsiteX2" fmla="*/ 21634 w 21634"/>
              <a:gd name="connsiteY2" fmla="*/ 17322 h 36778"/>
              <a:gd name="connsiteX3" fmla="*/ 0 w 21634"/>
              <a:gd name="connsiteY3" fmla="*/ 35787 h 36778"/>
              <a:gd name="connsiteX4" fmla="*/ 34 w 21634"/>
              <a:gd name="connsiteY4" fmla="*/ 0 h 36778"/>
              <a:gd name="connsiteX0" fmla="*/ 34 w 21634"/>
              <a:gd name="connsiteY0" fmla="*/ 0 h 41874"/>
              <a:gd name="connsiteX1" fmla="*/ 21634 w 21634"/>
              <a:gd name="connsiteY1" fmla="*/ 0 h 41874"/>
              <a:gd name="connsiteX2" fmla="*/ 21634 w 21634"/>
              <a:gd name="connsiteY2" fmla="*/ 17322 h 41874"/>
              <a:gd name="connsiteX3" fmla="*/ 0 w 21634"/>
              <a:gd name="connsiteY3" fmla="*/ 35787 h 41874"/>
              <a:gd name="connsiteX4" fmla="*/ 34 w 21634"/>
              <a:gd name="connsiteY4" fmla="*/ 0 h 41874"/>
              <a:gd name="connsiteX0" fmla="*/ 34 w 21634"/>
              <a:gd name="connsiteY0" fmla="*/ 0 h 42123"/>
              <a:gd name="connsiteX1" fmla="*/ 21634 w 21634"/>
              <a:gd name="connsiteY1" fmla="*/ 0 h 42123"/>
              <a:gd name="connsiteX2" fmla="*/ 21634 w 21634"/>
              <a:gd name="connsiteY2" fmla="*/ 17322 h 42123"/>
              <a:gd name="connsiteX3" fmla="*/ 0 w 21634"/>
              <a:gd name="connsiteY3" fmla="*/ 35787 h 42123"/>
              <a:gd name="connsiteX4" fmla="*/ 34 w 21634"/>
              <a:gd name="connsiteY4" fmla="*/ 0 h 42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4" h="42123">
                <a:moveTo>
                  <a:pt x="34" y="0"/>
                </a:moveTo>
                <a:lnTo>
                  <a:pt x="21634" y="0"/>
                </a:lnTo>
                <a:lnTo>
                  <a:pt x="21634" y="17322"/>
                </a:lnTo>
                <a:cubicBezTo>
                  <a:pt x="10970" y="21444"/>
                  <a:pt x="9198" y="56098"/>
                  <a:pt x="0" y="35787"/>
                </a:cubicBezTo>
                <a:cubicBezTo>
                  <a:pt x="6" y="28162"/>
                  <a:pt x="28" y="7625"/>
                  <a:pt x="34" y="0"/>
                </a:cubicBezTo>
                <a:close/>
              </a:path>
            </a:pathLst>
          </a:custGeom>
          <a:solidFill>
            <a:srgbClr val="004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1611383"/>
            <a:ext cx="9666514" cy="746846"/>
          </a:xfrm>
        </p:spPr>
        <p:txBody>
          <a:bodyPr anchor="t">
            <a:noAutofit/>
          </a:bodyPr>
          <a:lstStyle>
            <a:lvl1pPr>
              <a:defRPr sz="3600" spc="-150">
                <a:solidFill>
                  <a:schemeClr val="tx1">
                    <a:lumMod val="75000"/>
                    <a:lumOff val="25000"/>
                  </a:schemeClr>
                </a:solidFill>
                <a:latin typeface="Ubuntu Condensed" panose="020B0506030602030204" pitchFamily="34" charset="0"/>
              </a:defRPr>
            </a:lvl1pPr>
          </a:lstStyle>
          <a:p>
            <a:r>
              <a:rPr lang="en-US" noProof="0" dirty="0"/>
              <a:t>Section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2464424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Ubuntu Light" panose="020B0304030602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rgbClr val="004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0D3D7B7-CDD7-4664-B2D8-6F60FEAEAC45}"/>
              </a:ext>
            </a:extLst>
          </p:cNvPr>
          <p:cNvSpPr/>
          <p:nvPr userDrawn="1"/>
        </p:nvSpPr>
        <p:spPr>
          <a:xfrm>
            <a:off x="11360016" y="6369050"/>
            <a:ext cx="335909" cy="48895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81145E-5F17-4CB6-9E17-ECF3BB38DE75}"/>
              </a:ext>
            </a:extLst>
          </p:cNvPr>
          <p:cNvSpPr txBox="1">
            <a:spLocks/>
          </p:cNvSpPr>
          <p:nvPr userDrawn="1"/>
        </p:nvSpPr>
        <p:spPr>
          <a:xfrm>
            <a:off x="11360016" y="6369050"/>
            <a:ext cx="335909" cy="3651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tx1"/>
                </a:solidFill>
              </a:rPr>
              <a:pPr/>
              <a:t>‹#›</a:t>
            </a:fld>
            <a:endParaRPr lang="en-US" b="1" noProof="0" dirty="0">
              <a:solidFill>
                <a:schemeClr val="tx1"/>
              </a:solidFill>
            </a:endParaRPr>
          </a:p>
        </p:txBody>
      </p:sp>
      <p:pic>
        <p:nvPicPr>
          <p:cNvPr id="11" name="SEA_Logo_cmyk">
            <a:extLst>
              <a:ext uri="{FF2B5EF4-FFF2-40B4-BE49-F238E27FC236}">
                <a16:creationId xmlns:a16="http://schemas.microsoft.com/office/drawing/2014/main" id="{C4C41DB4-4F39-44E0-83FA-C2743FBAC4C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26" b="12710"/>
          <a:stretch/>
        </p:blipFill>
        <p:spPr bwMode="auto">
          <a:xfrm>
            <a:off x="10116665" y="434656"/>
            <a:ext cx="1797540" cy="73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2193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5" y="1463040"/>
            <a:ext cx="9586206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Ubuntu Light" panose="020B030403060203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Ubuntu Light" panose="020B030403060203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Ubuntu Light" panose="020B0304030602030204" pitchFamily="34" charset="0"/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Content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pic>
        <p:nvPicPr>
          <p:cNvPr id="6" name="SEA_Logo_cmyk">
            <a:extLst>
              <a:ext uri="{FF2B5EF4-FFF2-40B4-BE49-F238E27FC236}">
                <a16:creationId xmlns:a16="http://schemas.microsoft.com/office/drawing/2014/main" id="{0026BBAD-1C9D-4721-9C12-FF407C8ED60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26" b="12710"/>
          <a:stretch/>
        </p:blipFill>
        <p:spPr bwMode="auto">
          <a:xfrm>
            <a:off x="10116665" y="434656"/>
            <a:ext cx="1797540" cy="73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1A8E145E-26C1-4A83-AF96-2DE8E40C39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4" y="500215"/>
            <a:ext cx="9392557" cy="590931"/>
          </a:xfrm>
        </p:spPr>
        <p:txBody>
          <a:bodyPr/>
          <a:lstStyle>
            <a:lvl1pPr>
              <a:defRPr>
                <a:latin typeface="Ubuntu Condensed" panose="020B0506030602030204" pitchFamily="34" charset="0"/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Gre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pic>
        <p:nvPicPr>
          <p:cNvPr id="14" name="SEA_Logo_cmyk">
            <a:extLst>
              <a:ext uri="{FF2B5EF4-FFF2-40B4-BE49-F238E27FC236}">
                <a16:creationId xmlns:a16="http://schemas.microsoft.com/office/drawing/2014/main" id="{772F47EF-97E5-49A5-9A18-3015A90C4F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81660" y="261654"/>
            <a:ext cx="1860718" cy="10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B7F86AE-7774-0B40-8944-DF91C77B02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4" y="1463040"/>
            <a:ext cx="9586207" cy="4770098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Ubuntu Light" panose="020B030403060203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Ubuntu Light" panose="020B030403060203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Ubuntu Light" panose="020B0304030602030204" pitchFamily="34" charset="0"/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noProof="0" dirty="0"/>
              <a:t>Content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  <p:sp>
        <p:nvSpPr>
          <p:cNvPr id="16" name="Місце для дати 3">
            <a:extLst>
              <a:ext uri="{FF2B5EF4-FFF2-40B4-BE49-F238E27FC236}">
                <a16:creationId xmlns:a16="http://schemas.microsoft.com/office/drawing/2014/main" id="{B1FAB850-6D34-4F87-B38B-8A32CF83FD3D}"/>
              </a:ext>
            </a:extLst>
          </p:cNvPr>
          <p:cNvSpPr txBox="1">
            <a:spLocks/>
          </p:cNvSpPr>
          <p:nvPr userDrawn="1"/>
        </p:nvSpPr>
        <p:spPr>
          <a:xfrm>
            <a:off x="9544385" y="6417458"/>
            <a:ext cx="531266" cy="365125"/>
          </a:xfrm>
          <a:prstGeom prst="rect">
            <a:avLst/>
          </a:prstGeom>
        </p:spPr>
        <p:txBody>
          <a:bodyPr anchor="ctr"/>
          <a:lstStyle>
            <a:defPPr>
              <a:defRPr lang="uk-UA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/>
              <a:t>© SEA</a:t>
            </a:r>
            <a:endParaRPr lang="uk-UA" sz="800" dirty="0"/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63B3AC87-02CA-4285-93ED-F934E59467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4" y="500215"/>
            <a:ext cx="9392557" cy="590931"/>
          </a:xfrm>
        </p:spPr>
        <p:txBody>
          <a:bodyPr/>
          <a:lstStyle>
            <a:lvl1pPr>
              <a:defRPr>
                <a:latin typeface="Ubuntu Condensed" panose="020B0506030602030204" pitchFamily="34" charset="0"/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630125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hite -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4" y="500215"/>
            <a:ext cx="9392557" cy="590931"/>
          </a:xfrm>
        </p:spPr>
        <p:txBody>
          <a:bodyPr/>
          <a:lstStyle>
            <a:lvl1pPr>
              <a:defRPr>
                <a:latin typeface="Ubuntu Condensed" panose="020B0506030602030204" pitchFamily="34" charset="0"/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  <p:pic>
        <p:nvPicPr>
          <p:cNvPr id="14" name="SEA_Logo_cmyk">
            <a:extLst>
              <a:ext uri="{FF2B5EF4-FFF2-40B4-BE49-F238E27FC236}">
                <a16:creationId xmlns:a16="http://schemas.microsoft.com/office/drawing/2014/main" id="{DF6AAA28-B21C-4706-B251-B3D453264D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81660" y="261654"/>
            <a:ext cx="1860718" cy="10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11C2C-0191-49FD-932C-A74B72C019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19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0491D11-74CF-4005-8C99-3A070770F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9349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189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- Bullet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4" y="500215"/>
            <a:ext cx="9392557" cy="590931"/>
          </a:xfrm>
        </p:spPr>
        <p:txBody>
          <a:bodyPr/>
          <a:lstStyle>
            <a:lvl1pPr>
              <a:defRPr>
                <a:latin typeface="Ubuntu Condensed" panose="020B0506030602030204" pitchFamily="34" charset="0"/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  <p:pic>
        <p:nvPicPr>
          <p:cNvPr id="14" name="SEA_Logo_cmyk">
            <a:extLst>
              <a:ext uri="{FF2B5EF4-FFF2-40B4-BE49-F238E27FC236}">
                <a16:creationId xmlns:a16="http://schemas.microsoft.com/office/drawing/2014/main" id="{DF6AAA28-B21C-4706-B251-B3D453264D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81660" y="261654"/>
            <a:ext cx="1860718" cy="10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11C2C-0191-49FD-932C-A74B72C019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19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50491D11-74CF-4005-8C99-3A070770F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9349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700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208" y="1507352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  <a:latin typeface="Ubuntu Light" panose="020B0304030602030204" pitchFamily="34" charset="0"/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1208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  <a:latin typeface="Ubuntu Light" panose="020B0304030602030204" pitchFamily="34" charset="0"/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4" y="500215"/>
            <a:ext cx="9525822" cy="590931"/>
          </a:xfrm>
        </p:spPr>
        <p:txBody>
          <a:bodyPr/>
          <a:lstStyle>
            <a:lvl1pPr>
              <a:defRPr>
                <a:latin typeface="Ubuntu Condensed" panose="020B0506030602030204" pitchFamily="34" charset="0"/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00F1B5-5076-4A11-A98B-458F6F82F7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8208" y="2093226"/>
            <a:ext cx="4900613" cy="408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EF466F4-3206-4A9B-BE9C-0CC17B66E3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71208" y="2086096"/>
            <a:ext cx="4900613" cy="408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2" name="SEA_Logo_cmyk">
            <a:extLst>
              <a:ext uri="{FF2B5EF4-FFF2-40B4-BE49-F238E27FC236}">
                <a16:creationId xmlns:a16="http://schemas.microsoft.com/office/drawing/2014/main" id="{8FEBF133-1FB5-4A47-A678-9CBCFD1928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81660" y="261654"/>
            <a:ext cx="1860718" cy="10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slide 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4" y="500215"/>
            <a:ext cx="9465437" cy="590931"/>
          </a:xfrm>
        </p:spPr>
        <p:txBody>
          <a:bodyPr/>
          <a:lstStyle>
            <a:lvl1pPr>
              <a:defRPr>
                <a:latin typeface="Ubuntu Condensed" panose="020B0506030602030204" pitchFamily="34" charset="0"/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  <p:pic>
        <p:nvPicPr>
          <p:cNvPr id="14" name="SEA_Logo_cmyk">
            <a:extLst>
              <a:ext uri="{FF2B5EF4-FFF2-40B4-BE49-F238E27FC236}">
                <a16:creationId xmlns:a16="http://schemas.microsoft.com/office/drawing/2014/main" id="{CE95743F-0DAA-4FB1-9A0F-0B2C96811A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81660" y="261654"/>
            <a:ext cx="1860718" cy="10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935312A-BCE3-4910-8B74-F6BBD656C0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8208" y="1507352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  <a:latin typeface="Ubuntu Light" panose="020B0304030602030204" pitchFamily="34" charset="0"/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497D52D3-162D-499A-A678-04EA9CE270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1208" y="1509626"/>
            <a:ext cx="4900386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  <a:latin typeface="Ubuntu Light" panose="020B0304030602030204" pitchFamily="34" charset="0"/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81ED6D63-7210-4A1F-B8ED-C6DC3E76943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8208" y="2093226"/>
            <a:ext cx="4900613" cy="408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A43CE2DA-2423-4BE9-9922-13B0E7C1138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771208" y="2086096"/>
            <a:ext cx="4900613" cy="408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9633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4" y="527915"/>
            <a:ext cx="9670351" cy="5355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200" spc="-60" dirty="0">
                <a:latin typeface="Ubuntu Condensed" panose="020B0506030602030204" pitchFamily="34" charset="0"/>
              </a:defRPr>
            </a:lvl1pPr>
          </a:lstStyle>
          <a:p>
            <a:pPr lvl="0"/>
            <a:r>
              <a:rPr lang="en-US" noProof="0" dirty="0"/>
              <a:t>Slide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9381425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  <a:latin typeface="Ubuntu Light" panose="020B0304030602030204" pitchFamily="34" charset="0"/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1DF267-30FA-4711-9CFA-34A5198498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5013" y="4391025"/>
            <a:ext cx="9382125" cy="17335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SEA_Logo_cmyk">
            <a:extLst>
              <a:ext uri="{FF2B5EF4-FFF2-40B4-BE49-F238E27FC236}">
                <a16:creationId xmlns:a16="http://schemas.microsoft.com/office/drawing/2014/main" id="{49286930-FF53-4803-9AB9-E44494A035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81660" y="261654"/>
            <a:ext cx="1860718" cy="10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B03DFDE-1152-463E-9912-BEC3C73FF2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snip1Rect">
            <a:avLst>
              <a:gd name="adj" fmla="val 50000"/>
            </a:avLst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4" name="Rectangle: Single Corner Snipped 3">
            <a:extLst>
              <a:ext uri="{FF2B5EF4-FFF2-40B4-BE49-F238E27FC236}">
                <a16:creationId xmlns:a16="http://schemas.microsoft.com/office/drawing/2014/main" id="{531D0176-BD0B-4091-A223-2FF0D18677F0}"/>
              </a:ext>
            </a:extLst>
          </p:cNvPr>
          <p:cNvSpPr/>
          <p:nvPr userDrawn="1"/>
        </p:nvSpPr>
        <p:spPr>
          <a:xfrm>
            <a:off x="-1" y="4653003"/>
            <a:ext cx="10073767" cy="1524645"/>
          </a:xfrm>
          <a:custGeom>
            <a:avLst/>
            <a:gdLst>
              <a:gd name="connsiteX0" fmla="*/ 0 w 10138437"/>
              <a:gd name="connsiteY0" fmla="*/ 0 h 1524645"/>
              <a:gd name="connsiteX1" fmla="*/ 9884324 w 10138437"/>
              <a:gd name="connsiteY1" fmla="*/ 0 h 1524645"/>
              <a:gd name="connsiteX2" fmla="*/ 10138437 w 10138437"/>
              <a:gd name="connsiteY2" fmla="*/ 254113 h 1524645"/>
              <a:gd name="connsiteX3" fmla="*/ 10138437 w 10138437"/>
              <a:gd name="connsiteY3" fmla="*/ 1524645 h 1524645"/>
              <a:gd name="connsiteX4" fmla="*/ 0 w 10138437"/>
              <a:gd name="connsiteY4" fmla="*/ 1524645 h 1524645"/>
              <a:gd name="connsiteX5" fmla="*/ 0 w 10138437"/>
              <a:gd name="connsiteY5" fmla="*/ 0 h 1524645"/>
              <a:gd name="connsiteX0" fmla="*/ 0 w 10138437"/>
              <a:gd name="connsiteY0" fmla="*/ 0 h 1577587"/>
              <a:gd name="connsiteX1" fmla="*/ 9884324 w 10138437"/>
              <a:gd name="connsiteY1" fmla="*/ 0 h 1577587"/>
              <a:gd name="connsiteX2" fmla="*/ 10102342 w 10138437"/>
              <a:gd name="connsiteY2" fmla="*/ 1577587 h 1577587"/>
              <a:gd name="connsiteX3" fmla="*/ 10138437 w 10138437"/>
              <a:gd name="connsiteY3" fmla="*/ 1524645 h 1577587"/>
              <a:gd name="connsiteX4" fmla="*/ 0 w 10138437"/>
              <a:gd name="connsiteY4" fmla="*/ 1524645 h 1577587"/>
              <a:gd name="connsiteX5" fmla="*/ 0 w 10138437"/>
              <a:gd name="connsiteY5" fmla="*/ 0 h 1577587"/>
              <a:gd name="connsiteX0" fmla="*/ 0 w 10138437"/>
              <a:gd name="connsiteY0" fmla="*/ 0 h 1577587"/>
              <a:gd name="connsiteX1" fmla="*/ 9174461 w 10138437"/>
              <a:gd name="connsiteY1" fmla="*/ 0 h 1577587"/>
              <a:gd name="connsiteX2" fmla="*/ 10102342 w 10138437"/>
              <a:gd name="connsiteY2" fmla="*/ 1577587 h 1577587"/>
              <a:gd name="connsiteX3" fmla="*/ 10138437 w 10138437"/>
              <a:gd name="connsiteY3" fmla="*/ 1524645 h 1577587"/>
              <a:gd name="connsiteX4" fmla="*/ 0 w 10138437"/>
              <a:gd name="connsiteY4" fmla="*/ 1524645 h 1577587"/>
              <a:gd name="connsiteX5" fmla="*/ 0 w 10138437"/>
              <a:gd name="connsiteY5" fmla="*/ 0 h 1577587"/>
              <a:gd name="connsiteX0" fmla="*/ 0 w 10138437"/>
              <a:gd name="connsiteY0" fmla="*/ 24063 h 1601650"/>
              <a:gd name="connsiteX1" fmla="*/ 9427124 w 10138437"/>
              <a:gd name="connsiteY1" fmla="*/ 0 h 1601650"/>
              <a:gd name="connsiteX2" fmla="*/ 10102342 w 10138437"/>
              <a:gd name="connsiteY2" fmla="*/ 1601650 h 1601650"/>
              <a:gd name="connsiteX3" fmla="*/ 10138437 w 10138437"/>
              <a:gd name="connsiteY3" fmla="*/ 1548708 h 1601650"/>
              <a:gd name="connsiteX4" fmla="*/ 0 w 10138437"/>
              <a:gd name="connsiteY4" fmla="*/ 1548708 h 1601650"/>
              <a:gd name="connsiteX5" fmla="*/ 0 w 10138437"/>
              <a:gd name="connsiteY5" fmla="*/ 24063 h 1601650"/>
              <a:gd name="connsiteX0" fmla="*/ 0 w 10102342"/>
              <a:gd name="connsiteY0" fmla="*/ 24063 h 1601650"/>
              <a:gd name="connsiteX1" fmla="*/ 9427124 w 10102342"/>
              <a:gd name="connsiteY1" fmla="*/ 0 h 1601650"/>
              <a:gd name="connsiteX2" fmla="*/ 10102342 w 10102342"/>
              <a:gd name="connsiteY2" fmla="*/ 1601650 h 1601650"/>
              <a:gd name="connsiteX3" fmla="*/ 10062237 w 10102342"/>
              <a:gd name="connsiteY3" fmla="*/ 1539183 h 1601650"/>
              <a:gd name="connsiteX4" fmla="*/ 0 w 10102342"/>
              <a:gd name="connsiteY4" fmla="*/ 1548708 h 1601650"/>
              <a:gd name="connsiteX5" fmla="*/ 0 w 10102342"/>
              <a:gd name="connsiteY5" fmla="*/ 24063 h 1601650"/>
              <a:gd name="connsiteX0" fmla="*/ 0 w 10073767"/>
              <a:gd name="connsiteY0" fmla="*/ 24063 h 1548708"/>
              <a:gd name="connsiteX1" fmla="*/ 9427124 w 10073767"/>
              <a:gd name="connsiteY1" fmla="*/ 0 h 1548708"/>
              <a:gd name="connsiteX2" fmla="*/ 10073767 w 10073767"/>
              <a:gd name="connsiteY2" fmla="*/ 1544500 h 1548708"/>
              <a:gd name="connsiteX3" fmla="*/ 10062237 w 10073767"/>
              <a:gd name="connsiteY3" fmla="*/ 1539183 h 1548708"/>
              <a:gd name="connsiteX4" fmla="*/ 0 w 10073767"/>
              <a:gd name="connsiteY4" fmla="*/ 1548708 h 1548708"/>
              <a:gd name="connsiteX5" fmla="*/ 0 w 10073767"/>
              <a:gd name="connsiteY5" fmla="*/ 24063 h 1548708"/>
              <a:gd name="connsiteX0" fmla="*/ 0 w 10073767"/>
              <a:gd name="connsiteY0" fmla="*/ 14538 h 1539183"/>
              <a:gd name="connsiteX1" fmla="*/ 9236624 w 10073767"/>
              <a:gd name="connsiteY1" fmla="*/ 0 h 1539183"/>
              <a:gd name="connsiteX2" fmla="*/ 10073767 w 10073767"/>
              <a:gd name="connsiteY2" fmla="*/ 1534975 h 1539183"/>
              <a:gd name="connsiteX3" fmla="*/ 10062237 w 10073767"/>
              <a:gd name="connsiteY3" fmla="*/ 1529658 h 1539183"/>
              <a:gd name="connsiteX4" fmla="*/ 0 w 10073767"/>
              <a:gd name="connsiteY4" fmla="*/ 1539183 h 1539183"/>
              <a:gd name="connsiteX5" fmla="*/ 0 w 10073767"/>
              <a:gd name="connsiteY5" fmla="*/ 14538 h 1539183"/>
              <a:gd name="connsiteX0" fmla="*/ 0 w 10073767"/>
              <a:gd name="connsiteY0" fmla="*/ 0 h 1524645"/>
              <a:gd name="connsiteX1" fmla="*/ 8827049 w 10073767"/>
              <a:gd name="connsiteY1" fmla="*/ 42612 h 1524645"/>
              <a:gd name="connsiteX2" fmla="*/ 10073767 w 10073767"/>
              <a:gd name="connsiteY2" fmla="*/ 1520437 h 1524645"/>
              <a:gd name="connsiteX3" fmla="*/ 10062237 w 10073767"/>
              <a:gd name="connsiteY3" fmla="*/ 1515120 h 1524645"/>
              <a:gd name="connsiteX4" fmla="*/ 0 w 10073767"/>
              <a:gd name="connsiteY4" fmla="*/ 1524645 h 1524645"/>
              <a:gd name="connsiteX5" fmla="*/ 0 w 10073767"/>
              <a:gd name="connsiteY5" fmla="*/ 0 h 1524645"/>
              <a:gd name="connsiteX0" fmla="*/ 0 w 10073767"/>
              <a:gd name="connsiteY0" fmla="*/ 0 h 1524645"/>
              <a:gd name="connsiteX1" fmla="*/ 9017549 w 10073767"/>
              <a:gd name="connsiteY1" fmla="*/ 42612 h 1524645"/>
              <a:gd name="connsiteX2" fmla="*/ 10073767 w 10073767"/>
              <a:gd name="connsiteY2" fmla="*/ 1520437 h 1524645"/>
              <a:gd name="connsiteX3" fmla="*/ 10062237 w 10073767"/>
              <a:gd name="connsiteY3" fmla="*/ 1515120 h 1524645"/>
              <a:gd name="connsiteX4" fmla="*/ 0 w 10073767"/>
              <a:gd name="connsiteY4" fmla="*/ 1524645 h 1524645"/>
              <a:gd name="connsiteX5" fmla="*/ 0 w 10073767"/>
              <a:gd name="connsiteY5" fmla="*/ 0 h 152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73767" h="1524645">
                <a:moveTo>
                  <a:pt x="0" y="0"/>
                </a:moveTo>
                <a:lnTo>
                  <a:pt x="9017549" y="42612"/>
                </a:lnTo>
                <a:lnTo>
                  <a:pt x="10073767" y="1520437"/>
                </a:lnTo>
                <a:lnTo>
                  <a:pt x="10062237" y="1515120"/>
                </a:lnTo>
                <a:lnTo>
                  <a:pt x="0" y="1524645"/>
                </a:lnTo>
                <a:lnTo>
                  <a:pt x="0" y="0"/>
                </a:lnTo>
                <a:close/>
              </a:path>
            </a:pathLst>
          </a:custGeom>
          <a:solidFill>
            <a:srgbClr val="004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4552" y="554302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bg1"/>
                </a:solidFill>
                <a:latin typeface="Ubuntu Light" panose="020B0304030602030204" pitchFamily="34" charset="0"/>
              </a:defRPr>
            </a:lvl1pPr>
          </a:lstStyle>
          <a:p>
            <a:pPr marL="228600" lvl="0" indent="-228600"/>
            <a:r>
              <a:rPr lang="en-US" noProof="0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4552" y="4952090"/>
            <a:ext cx="9144000" cy="5909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3600" b="1" dirty="0">
                <a:solidFill>
                  <a:schemeClr val="bg1"/>
                </a:solidFill>
                <a:latin typeface="Ubuntu Condensed" panose="020B0506030602030204" pitchFamily="34" charset="0"/>
              </a:defRPr>
            </a:lvl1pPr>
          </a:lstStyle>
          <a:p>
            <a:pPr marL="0" lvl="0"/>
            <a:r>
              <a:rPr lang="en-US" noProof="0" dirty="0"/>
              <a:t>Presentation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 flipH="1">
            <a:off x="388984" y="4845071"/>
            <a:ext cx="45719" cy="1189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9" name="SEA_Logo_cmyk">
            <a:extLst>
              <a:ext uri="{FF2B5EF4-FFF2-40B4-BE49-F238E27FC236}">
                <a16:creationId xmlns:a16="http://schemas.microsoft.com/office/drawing/2014/main" id="{BBF85FA0-31A9-4237-ADC3-5528F11764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875439" y="105243"/>
            <a:ext cx="2316561" cy="132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84733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6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5240" y="3802065"/>
            <a:ext cx="2820761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  <a:latin typeface="Ubuntu Light" panose="020B0304030602030204" pitchFamily="34" charset="0"/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3026" y="3802065"/>
            <a:ext cx="2820761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  <a:latin typeface="Ubuntu Light" panose="020B0304030602030204" pitchFamily="34" charset="0"/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35999" y="3802065"/>
            <a:ext cx="2820761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  <a:latin typeface="Ubuntu Light" panose="020B0304030602030204" pitchFamily="34" charset="0"/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5240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lvl="0"/>
            <a:r>
              <a:rPr lang="en-US" noProof="0" dirty="0"/>
              <a:t>Content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3026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lvl="0"/>
            <a:r>
              <a:rPr lang="en-US" noProof="0" dirty="0"/>
              <a:t>Content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5999" y="4294303"/>
            <a:ext cx="2820761" cy="1496898"/>
          </a:xfrm>
        </p:spPr>
        <p:txBody>
          <a:bodyPr>
            <a:noAutofit/>
          </a:bodyPr>
          <a:lstStyle>
            <a:lvl1pPr marL="0" indent="0" algn="l">
              <a:spcAft>
                <a:spcPts val="600"/>
              </a:spcAft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lvl="0"/>
            <a:r>
              <a:rPr lang="en-US" noProof="0" dirty="0"/>
              <a:t>Content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AD2AC4-32E8-BC46-848C-BEA37118CB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4" y="500215"/>
            <a:ext cx="9670351" cy="590931"/>
          </a:xfrm>
        </p:spPr>
        <p:txBody>
          <a:bodyPr/>
          <a:lstStyle>
            <a:lvl1pPr>
              <a:defRPr>
                <a:latin typeface="Ubuntu Condensed" panose="020B0506030602030204" pitchFamily="34" charset="0"/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  <p:pic>
        <p:nvPicPr>
          <p:cNvPr id="15" name="SEA_Logo_cmyk">
            <a:extLst>
              <a:ext uri="{FF2B5EF4-FFF2-40B4-BE49-F238E27FC236}">
                <a16:creationId xmlns:a16="http://schemas.microsoft.com/office/drawing/2014/main" id="{FB567C92-C271-4A20-90BF-0A8437422A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81660" y="261654"/>
            <a:ext cx="1860718" cy="10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328109-BF43-024A-B25B-C69E4098CF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4" y="500215"/>
            <a:ext cx="9568954" cy="590931"/>
          </a:xfrm>
        </p:spPr>
        <p:txBody>
          <a:bodyPr/>
          <a:lstStyle>
            <a:lvl1pPr>
              <a:defRPr>
                <a:latin typeface="Ubuntu Condensed" panose="020B0506030602030204" pitchFamily="34" charset="0"/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  <p:pic>
        <p:nvPicPr>
          <p:cNvPr id="5" name="SEA_Logo_cmyk">
            <a:extLst>
              <a:ext uri="{FF2B5EF4-FFF2-40B4-BE49-F238E27FC236}">
                <a16:creationId xmlns:a16="http://schemas.microsoft.com/office/drawing/2014/main" id="{853149BE-04BC-4C4D-80D6-5B5EDBC9523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26" b="12710"/>
          <a:stretch/>
        </p:blipFill>
        <p:spPr bwMode="auto">
          <a:xfrm>
            <a:off x="10116665" y="434656"/>
            <a:ext cx="1797540" cy="73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A0EA4ED6-2272-4832-BBE9-4475400F84F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46315" y="1542146"/>
            <a:ext cx="9586208" cy="47157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noProof="0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157F2-C8F1-49E5-949A-25000725D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9670351" cy="59093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47CE8A53-40CC-4DA4-96BF-F91F77C674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04214" y="1441717"/>
            <a:ext cx="3612451" cy="2082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E7A38D9-7523-4271-B468-C44E69F7BB4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04214" y="3922915"/>
            <a:ext cx="3612451" cy="2082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pic>
        <p:nvPicPr>
          <p:cNvPr id="7" name="SEA_Logo_cmyk">
            <a:extLst>
              <a:ext uri="{FF2B5EF4-FFF2-40B4-BE49-F238E27FC236}">
                <a16:creationId xmlns:a16="http://schemas.microsoft.com/office/drawing/2014/main" id="{AD5525F0-2C8A-479F-91F3-AEC0EBE9AB1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26" b="12710"/>
          <a:stretch/>
        </p:blipFill>
        <p:spPr bwMode="auto">
          <a:xfrm>
            <a:off x="10116665" y="434656"/>
            <a:ext cx="1797540" cy="73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A130C1-A6B5-413E-A503-AFA8A6C249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88" y="1441450"/>
            <a:ext cx="5649912" cy="4564063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66507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Content and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157F2-C8F1-49E5-949A-25000725D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00215"/>
            <a:ext cx="9670351" cy="590931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47CE8A53-40CC-4DA4-96BF-F91F77C6747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04214" y="1441717"/>
            <a:ext cx="3612451" cy="2082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4E7A38D9-7523-4271-B468-C44E69F7BB4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04214" y="3922915"/>
            <a:ext cx="3612451" cy="2082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pic>
        <p:nvPicPr>
          <p:cNvPr id="7" name="SEA_Logo_cmyk">
            <a:extLst>
              <a:ext uri="{FF2B5EF4-FFF2-40B4-BE49-F238E27FC236}">
                <a16:creationId xmlns:a16="http://schemas.microsoft.com/office/drawing/2014/main" id="{AD5525F0-2C8A-479F-91F3-AEC0EBE9AB1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26" b="12710"/>
          <a:stretch/>
        </p:blipFill>
        <p:spPr bwMode="auto">
          <a:xfrm>
            <a:off x="10116665" y="434656"/>
            <a:ext cx="1797540" cy="73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A130C1-A6B5-413E-A503-AFA8A6C249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88" y="1441450"/>
            <a:ext cx="5649912" cy="45640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6175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4" y="770775"/>
            <a:ext cx="5170715" cy="535531"/>
          </a:xfr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en-GB" sz="3200" spc="-60" dirty="0">
                <a:latin typeface="Ubuntu Condensed" panose="020B0506030602030204" pitchFamily="34" charset="0"/>
              </a:defRPr>
            </a:lvl1pPr>
          </a:lstStyle>
          <a:p>
            <a:pPr lvl="0"/>
            <a:r>
              <a:rPr lang="en-US" noProof="0" dirty="0"/>
              <a:t>Slide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314" y="1883316"/>
            <a:ext cx="5045529" cy="334508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tx1"/>
                </a:solidFill>
                <a:latin typeface="Ubuntu Light" panose="020B0304030602030204" pitchFamily="34" charset="0"/>
              </a:defRPr>
            </a:lvl1pPr>
          </a:lstStyle>
          <a:p>
            <a:pPr lvl="0"/>
            <a:r>
              <a:rPr lang="en-US" noProof="0" dirty="0"/>
              <a:t>Subtitle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314" y="2530378"/>
            <a:ext cx="5045529" cy="3288755"/>
          </a:xfrm>
        </p:spPr>
        <p:txBody>
          <a:bodyPr>
            <a:noAutofit/>
          </a:bodyPr>
          <a:lstStyle>
            <a:lvl1pPr marL="0" indent="0" algn="l">
              <a:buNone/>
              <a:defRPr sz="1400" b="0">
                <a:solidFill>
                  <a:schemeClr val="tx1">
                    <a:lumMod val="75000"/>
                    <a:lumOff val="2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lvl="0"/>
            <a:r>
              <a:rPr lang="en-US" noProof="0" dirty="0"/>
              <a:t>Content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9724F8-352E-4432-B3F2-C51AA1DACFF0}"/>
              </a:ext>
            </a:extLst>
          </p:cNvPr>
          <p:cNvSpPr/>
          <p:nvPr userDrawn="1"/>
        </p:nvSpPr>
        <p:spPr>
          <a:xfrm>
            <a:off x="-210238" y="6466474"/>
            <a:ext cx="4762366" cy="250825"/>
          </a:xfrm>
          <a:prstGeom prst="rect">
            <a:avLst/>
          </a:prstGeom>
          <a:solidFill>
            <a:srgbClr val="004A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5" name="Місце для дати 3">
            <a:extLst>
              <a:ext uri="{FF2B5EF4-FFF2-40B4-BE49-F238E27FC236}">
                <a16:creationId xmlns:a16="http://schemas.microsoft.com/office/drawing/2014/main" id="{A37E42C3-9150-4B03-89FA-8D783A62FA35}"/>
              </a:ext>
            </a:extLst>
          </p:cNvPr>
          <p:cNvSpPr txBox="1">
            <a:spLocks/>
          </p:cNvSpPr>
          <p:nvPr userDrawn="1"/>
        </p:nvSpPr>
        <p:spPr>
          <a:xfrm>
            <a:off x="4092501" y="6417458"/>
            <a:ext cx="531266" cy="365125"/>
          </a:xfrm>
          <a:prstGeom prst="rect">
            <a:avLst/>
          </a:prstGeom>
        </p:spPr>
        <p:txBody>
          <a:bodyPr anchor="ctr"/>
          <a:lstStyle>
            <a:defPPr>
              <a:defRPr lang="uk-UA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/>
              <a:t>© SEA</a:t>
            </a:r>
            <a:endParaRPr lang="uk-UA" sz="800" dirty="0"/>
          </a:p>
        </p:txBody>
      </p:sp>
      <p:pic>
        <p:nvPicPr>
          <p:cNvPr id="18" name="SEA_Logo_cmyk">
            <a:extLst>
              <a:ext uri="{FF2B5EF4-FFF2-40B4-BE49-F238E27FC236}">
                <a16:creationId xmlns:a16="http://schemas.microsoft.com/office/drawing/2014/main" id="{FFC89DCE-0158-4BB8-9C24-566D127510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759611" y="6083626"/>
            <a:ext cx="1542814" cy="88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6DE8872-9BA7-4DB8-8CCF-E4594A6592A4}"/>
              </a:ext>
            </a:extLst>
          </p:cNvPr>
          <p:cNvSpPr txBox="1">
            <a:spLocks/>
          </p:cNvSpPr>
          <p:nvPr userDrawn="1"/>
        </p:nvSpPr>
        <p:spPr>
          <a:xfrm>
            <a:off x="397485" y="6474609"/>
            <a:ext cx="3971925" cy="2508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bg1"/>
                </a:solidFill>
                <a:latin typeface="Ubuntu Light" panose="020B03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Ubuntu Light" panose="020B03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Ubuntu Light" panose="020B03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Ubuntu Light" panose="020B03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Ubuntu Light" panose="020B03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Proprietary information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ictures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1663A1B-1D13-4293-B0CC-FA177B0F82EE}"/>
              </a:ext>
            </a:extLst>
          </p:cNvPr>
          <p:cNvCxnSpPr>
            <a:cxnSpLocks/>
          </p:cNvCxnSpPr>
          <p:nvPr userDrawn="1"/>
        </p:nvCxnSpPr>
        <p:spPr>
          <a:xfrm>
            <a:off x="11022254" y="2845387"/>
            <a:ext cx="0" cy="868218"/>
          </a:xfrm>
          <a:prstGeom prst="straightConnector1">
            <a:avLst/>
          </a:prstGeom>
          <a:ln w="38100">
            <a:solidFill>
              <a:srgbClr val="067F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5808D1F-D66C-4571-AB66-99C2F9B7A3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4" y="500215"/>
            <a:ext cx="9563143" cy="5909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AED38BE-4928-4B6E-8389-D0BBB761D663}"/>
              </a:ext>
            </a:extLst>
          </p:cNvPr>
          <p:cNvCxnSpPr>
            <a:cxnSpLocks/>
          </p:cNvCxnSpPr>
          <p:nvPr userDrawn="1"/>
        </p:nvCxnSpPr>
        <p:spPr>
          <a:xfrm>
            <a:off x="1192165" y="2871639"/>
            <a:ext cx="0" cy="868218"/>
          </a:xfrm>
          <a:prstGeom prst="straightConnector1">
            <a:avLst/>
          </a:prstGeom>
          <a:ln w="38100">
            <a:solidFill>
              <a:srgbClr val="067F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ABA9EEE-13EA-4AB3-832B-61A373A3B0DA}"/>
              </a:ext>
            </a:extLst>
          </p:cNvPr>
          <p:cNvCxnSpPr>
            <a:cxnSpLocks/>
          </p:cNvCxnSpPr>
          <p:nvPr userDrawn="1"/>
        </p:nvCxnSpPr>
        <p:spPr>
          <a:xfrm>
            <a:off x="3658569" y="2871639"/>
            <a:ext cx="0" cy="868218"/>
          </a:xfrm>
          <a:prstGeom prst="straightConnector1">
            <a:avLst/>
          </a:prstGeom>
          <a:ln w="38100">
            <a:solidFill>
              <a:srgbClr val="067F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C106594-C910-43C4-B5A2-8FAEC560393D}"/>
              </a:ext>
            </a:extLst>
          </p:cNvPr>
          <p:cNvCxnSpPr>
            <a:cxnSpLocks/>
          </p:cNvCxnSpPr>
          <p:nvPr userDrawn="1"/>
        </p:nvCxnSpPr>
        <p:spPr>
          <a:xfrm>
            <a:off x="6092351" y="2871639"/>
            <a:ext cx="0" cy="868218"/>
          </a:xfrm>
          <a:prstGeom prst="straightConnector1">
            <a:avLst/>
          </a:prstGeom>
          <a:ln w="38100">
            <a:solidFill>
              <a:srgbClr val="067F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232B84D-2472-46F3-8220-BA2A2195F76E}"/>
              </a:ext>
            </a:extLst>
          </p:cNvPr>
          <p:cNvCxnSpPr>
            <a:cxnSpLocks/>
          </p:cNvCxnSpPr>
          <p:nvPr userDrawn="1"/>
        </p:nvCxnSpPr>
        <p:spPr>
          <a:xfrm>
            <a:off x="8548930" y="2848548"/>
            <a:ext cx="0" cy="868218"/>
          </a:xfrm>
          <a:prstGeom prst="straightConnector1">
            <a:avLst/>
          </a:prstGeom>
          <a:ln w="38100">
            <a:solidFill>
              <a:srgbClr val="067F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6D3622B0-8DCF-49BB-9741-F6BC362185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13406" y="1534109"/>
            <a:ext cx="1957518" cy="163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13E7E3E2-BAB8-4D12-86A1-EAE42FCAE8F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65661" y="1534109"/>
            <a:ext cx="1957518" cy="163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1" name="Picture Placeholder 13">
            <a:extLst>
              <a:ext uri="{FF2B5EF4-FFF2-40B4-BE49-F238E27FC236}">
                <a16:creationId xmlns:a16="http://schemas.microsoft.com/office/drawing/2014/main" id="{4DED1978-16C2-4942-9345-6BDB7D5F6C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17916" y="1534109"/>
            <a:ext cx="1957518" cy="163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0CECF3B-3002-4EE9-AADA-974C3448FE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70171" y="1534109"/>
            <a:ext cx="1957518" cy="163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F484DA13-D13F-4470-A921-2ECCB85B4EA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022426" y="1534109"/>
            <a:ext cx="1957518" cy="16330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GB" noProof="0" dirty="0"/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482B0A28-5679-4607-8696-316CB1102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3406" y="3882995"/>
            <a:ext cx="1957516" cy="2171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endParaRPr lang="en-US" dirty="0"/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011B0B9F-9DA5-464E-9D69-2E2837333A2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2665661" y="3850642"/>
            <a:ext cx="1957516" cy="2171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endParaRPr lang="en-US" dirty="0"/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4E21C908-5D0F-4E67-9A7A-4142CE97FD0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5113593" y="3806808"/>
            <a:ext cx="1957516" cy="2171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endParaRPr lang="en-US" dirty="0"/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1BFD2E4E-560B-482C-A78E-783E36340EAD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7561525" y="3806808"/>
            <a:ext cx="1957516" cy="2171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endParaRPr lang="en-US" dirty="0"/>
          </a:p>
        </p:txBody>
      </p:sp>
      <p:sp>
        <p:nvSpPr>
          <p:cNvPr id="18" name="Місце для вмісту 3">
            <a:extLst>
              <a:ext uri="{FF2B5EF4-FFF2-40B4-BE49-F238E27FC236}">
                <a16:creationId xmlns:a16="http://schemas.microsoft.com/office/drawing/2014/main" id="{D3594EC6-D042-4626-B88D-58307A82FE26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10009457" y="3806808"/>
            <a:ext cx="1957516" cy="21719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endParaRPr lang="en-US" dirty="0"/>
          </a:p>
        </p:txBody>
      </p:sp>
      <p:pic>
        <p:nvPicPr>
          <p:cNvPr id="24" name="SEA_Logo_cmyk">
            <a:extLst>
              <a:ext uri="{FF2B5EF4-FFF2-40B4-BE49-F238E27FC236}">
                <a16:creationId xmlns:a16="http://schemas.microsoft.com/office/drawing/2014/main" id="{E33553A7-0D64-420A-9170-95122A03558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26" b="12710"/>
          <a:stretch/>
        </p:blipFill>
        <p:spPr bwMode="auto">
          <a:xfrm>
            <a:off x="10116665" y="434656"/>
            <a:ext cx="1797540" cy="73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2194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Bullet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3342"/>
            <a:ext cx="3932237" cy="590931"/>
          </a:xfrm>
        </p:spPr>
        <p:txBody>
          <a:bodyPr/>
          <a:lstStyle>
            <a:lvl1pPr>
              <a:defRPr>
                <a:latin typeface="Ubuntu Condensed" panose="020B0506030602030204" pitchFamily="34" charset="0"/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Ubuntu Light" panose="020B0304030602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dirty="0"/>
              <a:t>Content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43535EE-90E2-422C-B7AC-4D346E8D6E0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2057400"/>
            <a:ext cx="6172200" cy="3811588"/>
          </a:xfrm>
        </p:spPr>
        <p:txBody>
          <a:bodyPr>
            <a:normAutofit/>
          </a:bodyPr>
          <a:lstStyle>
            <a:lvl1pPr>
              <a:defRPr sz="1600">
                <a:latin typeface="Ubuntu Light" panose="020B0304030602030204" pitchFamily="34" charset="0"/>
              </a:defRPr>
            </a:lvl1pPr>
            <a:lvl2pPr>
              <a:defRPr sz="1400">
                <a:latin typeface="Ubuntu Light" panose="020B0304030602030204" pitchFamily="34" charset="0"/>
              </a:defRPr>
            </a:lvl2pPr>
            <a:lvl3pPr>
              <a:defRPr sz="1200">
                <a:latin typeface="Ubuntu Light" panose="020B0304030602030204" pitchFamily="34" charset="0"/>
              </a:defRPr>
            </a:lvl3pPr>
            <a:lvl4pPr>
              <a:defRPr sz="1100">
                <a:latin typeface="Ubuntu Light" panose="020B0304030602030204" pitchFamily="34" charset="0"/>
              </a:defRPr>
            </a:lvl4pPr>
            <a:lvl5pPr>
              <a:defRPr sz="1000">
                <a:latin typeface="Ubuntu Light" panose="020B0304030602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dirty="0"/>
              <a:t>Content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pic>
        <p:nvPicPr>
          <p:cNvPr id="13" name="SEA_Logo_cmyk">
            <a:extLst>
              <a:ext uri="{FF2B5EF4-FFF2-40B4-BE49-F238E27FC236}">
                <a16:creationId xmlns:a16="http://schemas.microsoft.com/office/drawing/2014/main" id="{28F59B63-7358-4999-8EE9-76CD567A52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81660" y="261654"/>
            <a:ext cx="1860718" cy="10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424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ictur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>
            <a:extLst>
              <a:ext uri="{FF2B5EF4-FFF2-40B4-BE49-F238E27FC236}">
                <a16:creationId xmlns:a16="http://schemas.microsoft.com/office/drawing/2014/main" id="{53B0C39E-3796-4132-81FF-5A58EAF300A5}"/>
              </a:ext>
            </a:extLst>
          </p:cNvPr>
          <p:cNvSpPr/>
          <p:nvPr userDrawn="1"/>
        </p:nvSpPr>
        <p:spPr>
          <a:xfrm>
            <a:off x="-2" y="0"/>
            <a:ext cx="12192001" cy="6858000"/>
          </a:xfrm>
          <a:prstGeom prst="frame">
            <a:avLst>
              <a:gd name="adj1" fmla="val 17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4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F7C607-177E-BC4B-9F1D-E0CD83EF0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83342"/>
            <a:ext cx="3932237" cy="590931"/>
          </a:xfrm>
        </p:spPr>
        <p:txBody>
          <a:bodyPr/>
          <a:lstStyle>
            <a:lvl1pPr>
              <a:defRPr>
                <a:latin typeface="Ubuntu Condensed" panose="020B0506030602030204" pitchFamily="34" charset="0"/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B6692B7-0F8A-4381-96B4-5F358BFD1E9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Ubuntu Light" panose="020B030403060203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 dirty="0"/>
              <a:t>Content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31CB29F-0BE0-476F-B57A-7638E9BFAE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6172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pic>
        <p:nvPicPr>
          <p:cNvPr id="18" name="SEA_Logo_cmyk">
            <a:extLst>
              <a:ext uri="{FF2B5EF4-FFF2-40B4-BE49-F238E27FC236}">
                <a16:creationId xmlns:a16="http://schemas.microsoft.com/office/drawing/2014/main" id="{6FD49BBA-F4E1-457B-BB59-F977221946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81660" y="261654"/>
            <a:ext cx="1860718" cy="10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996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A_Logo_cmyk">
            <a:extLst>
              <a:ext uri="{FF2B5EF4-FFF2-40B4-BE49-F238E27FC236}">
                <a16:creationId xmlns:a16="http://schemas.microsoft.com/office/drawing/2014/main" id="{D537AE44-6EB6-4832-B8F7-30A5B5DD807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26" b="12710"/>
          <a:stretch/>
        </p:blipFill>
        <p:spPr bwMode="auto">
          <a:xfrm>
            <a:off x="10116665" y="434656"/>
            <a:ext cx="1797540" cy="73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CA5A5705-3215-4342-8144-BCF6690567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4" y="500215"/>
            <a:ext cx="9392557" cy="590931"/>
          </a:xfrm>
        </p:spPr>
        <p:txBody>
          <a:bodyPr/>
          <a:lstStyle>
            <a:lvl1pPr>
              <a:defRPr>
                <a:latin typeface="Ubuntu Condensed" panose="020B0506030602030204" pitchFamily="34" charset="0"/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E46C0F6-F728-4FF0-A7F3-F6AECCD35B3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0650" y="214992"/>
            <a:ext cx="11950700" cy="6108699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  <a:latin typeface="Ubuntu Condensed" panose="020B0506030602030204" pitchFamily="34" charset="0"/>
              </a:defRPr>
            </a:lvl1pPr>
          </a:lstStyle>
          <a:p>
            <a:pPr lvl="0"/>
            <a:r>
              <a:rPr lang="en-US" noProof="0" dirty="0"/>
              <a:t>Quote</a:t>
            </a:r>
          </a:p>
          <a:p>
            <a:pPr lvl="0"/>
            <a:r>
              <a:rPr lang="en-US" noProof="0" dirty="0"/>
              <a:t>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/>
              <a:t>“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4" y="500215"/>
            <a:ext cx="9448184" cy="590931"/>
          </a:xfrm>
        </p:spPr>
        <p:txBody>
          <a:bodyPr/>
          <a:lstStyle>
            <a:lvl1pPr>
              <a:defRPr>
                <a:latin typeface="Ubuntu Condensed" panose="020B0506030602030204" pitchFamily="34" charset="0"/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  <p:pic>
        <p:nvPicPr>
          <p:cNvPr id="12" name="SEA_Logo_cmyk">
            <a:extLst>
              <a:ext uri="{FF2B5EF4-FFF2-40B4-BE49-F238E27FC236}">
                <a16:creationId xmlns:a16="http://schemas.microsoft.com/office/drawing/2014/main" id="{9C69AB47-3205-4735-8AF3-5889D3501F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81660" y="261654"/>
            <a:ext cx="1860718" cy="10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143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O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39624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  <a:latin typeface="Ubuntu Light" panose="020B0304030602030204" pitchFamily="34" charset="0"/>
              </a:defRPr>
            </a:lvl1pPr>
          </a:lstStyle>
          <a:p>
            <a:pPr marL="228600" lvl="0" indent="-228600"/>
            <a:r>
              <a:rPr lang="en-US" noProof="0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5012250"/>
            <a:ext cx="10607040" cy="5909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Condensed" panose="020B0506030602030204" pitchFamily="34" charset="0"/>
              </a:defRPr>
            </a:lvl1pPr>
          </a:lstStyle>
          <a:p>
            <a:pPr marL="0" lvl="0"/>
            <a:r>
              <a:rPr lang="en-US" noProof="0" dirty="0"/>
              <a:t>Presentation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pic>
        <p:nvPicPr>
          <p:cNvPr id="8" name="SEA_Logo_cmyk">
            <a:extLst>
              <a:ext uri="{FF2B5EF4-FFF2-40B4-BE49-F238E27FC236}">
                <a16:creationId xmlns:a16="http://schemas.microsoft.com/office/drawing/2014/main" id="{0B2A2147-2CF8-4FDC-8797-3281D09A31F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26" b="12710"/>
          <a:stretch/>
        </p:blipFill>
        <p:spPr bwMode="auto">
          <a:xfrm>
            <a:off x="10116665" y="5862945"/>
            <a:ext cx="1797540" cy="73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9757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DAD220-8CE3-4FF4-957A-1E24442C65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87500" y="4022725"/>
            <a:ext cx="10033000" cy="1236236"/>
          </a:xfrm>
          <a:solidFill>
            <a:schemeClr val="tx1">
              <a:alpha val="68000"/>
            </a:schemeClr>
          </a:solidFill>
        </p:spPr>
        <p:txBody>
          <a:bodyPr lIns="274320" tIns="274320" rIns="274320" bIns="274320" anchor="ctr">
            <a:spAutoFit/>
          </a:bodyPr>
          <a:lstStyle>
            <a:lvl1pPr marL="0" indent="0">
              <a:lnSpc>
                <a:spcPct val="100000"/>
              </a:lnSpc>
              <a:buNone/>
              <a:defRPr sz="1800" b="0">
                <a:solidFill>
                  <a:schemeClr val="bg1"/>
                </a:solidFill>
                <a:latin typeface="Ubuntu Condensed" panose="020B0506030602030204" pitchFamily="34" charset="0"/>
              </a:defRPr>
            </a:lvl1pPr>
          </a:lstStyle>
          <a:p>
            <a:pPr lvl="0"/>
            <a:r>
              <a:rPr lang="en-US" noProof="0" dirty="0"/>
              <a:t>Quote</a:t>
            </a:r>
          </a:p>
          <a:p>
            <a:pPr lvl="0"/>
            <a:r>
              <a:rPr lang="en-US" noProof="0" dirty="0"/>
              <a:t>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8FDDD78-44AA-4B92-90B8-DFC56D688C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6550" y="3269342"/>
            <a:ext cx="1155366" cy="2576090"/>
          </a:xfrm>
          <a:noFill/>
        </p:spPr>
        <p:txBody>
          <a:bodyPr wrap="square" lIns="182880" tIns="182880" rIns="182880" bIns="91440">
            <a:spAutoFit/>
          </a:bodyPr>
          <a:lstStyle>
            <a:lvl1pPr marL="0" indent="0">
              <a:buNone/>
              <a:defRPr sz="16600" b="1">
                <a:solidFill>
                  <a:srgbClr val="004A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“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81040-AE93-4763-96F3-062F0F2D8F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4" y="500215"/>
            <a:ext cx="9448184" cy="590931"/>
          </a:xfrm>
        </p:spPr>
        <p:txBody>
          <a:bodyPr/>
          <a:lstStyle>
            <a:lvl1pPr>
              <a:defRPr>
                <a:latin typeface="Ubuntu Condensed" panose="020B0506030602030204" pitchFamily="34" charset="0"/>
              </a:defRPr>
            </a:lvl1pPr>
          </a:lstStyle>
          <a:p>
            <a:r>
              <a:rPr lang="en-US" noProof="0" dirty="0"/>
              <a:t>Slide title</a:t>
            </a:r>
          </a:p>
        </p:txBody>
      </p:sp>
      <p:pic>
        <p:nvPicPr>
          <p:cNvPr id="12" name="SEA_Logo_cmyk">
            <a:extLst>
              <a:ext uri="{FF2B5EF4-FFF2-40B4-BE49-F238E27FC236}">
                <a16:creationId xmlns:a16="http://schemas.microsoft.com/office/drawing/2014/main" id="{9C69AB47-3205-4735-8AF3-5889D3501F7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81660" y="261654"/>
            <a:ext cx="1860718" cy="10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195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Ubuntu Condensed" panose="020B0506030602030204" pitchFamily="34" charset="0"/>
              </a:defRPr>
            </a:lvl1pPr>
          </a:lstStyle>
          <a:p>
            <a:pPr marL="0" lvl="0"/>
            <a:r>
              <a:rPr lang="en-US" noProof="0" dirty="0"/>
              <a:t>Thank You</a:t>
            </a:r>
          </a:p>
        </p:txBody>
      </p:sp>
      <p:pic>
        <p:nvPicPr>
          <p:cNvPr id="6" name="SEA_Logo_cmyk">
            <a:extLst>
              <a:ext uri="{FF2B5EF4-FFF2-40B4-BE49-F238E27FC236}">
                <a16:creationId xmlns:a16="http://schemas.microsoft.com/office/drawing/2014/main" id="{52FC6066-E9CA-4CDD-9200-D9C0CF9873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81660" y="261654"/>
            <a:ext cx="1860718" cy="10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192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C719AD2-39D2-425C-90E5-8FD2D783ADD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42361"/>
            <a:ext cx="12192000" cy="5315639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901450"/>
            <a:ext cx="4907643" cy="7017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4400" b="1" spc="-150" dirty="0">
                <a:solidFill>
                  <a:schemeClr val="bg1"/>
                </a:solidFill>
                <a:latin typeface="Ubuntu Condensed" panose="020B0506030602030204" pitchFamily="34" charset="0"/>
              </a:defRPr>
            </a:lvl1pPr>
          </a:lstStyle>
          <a:p>
            <a:pPr marL="0" lvl="0"/>
            <a:r>
              <a:rPr lang="en-US" noProof="0" dirty="0"/>
              <a:t>Thank You</a:t>
            </a:r>
          </a:p>
        </p:txBody>
      </p:sp>
      <p:pic>
        <p:nvPicPr>
          <p:cNvPr id="6" name="SEA_Logo_cmyk">
            <a:extLst>
              <a:ext uri="{FF2B5EF4-FFF2-40B4-BE49-F238E27FC236}">
                <a16:creationId xmlns:a16="http://schemas.microsoft.com/office/drawing/2014/main" id="{52FC6066-E9CA-4CDD-9200-D9C0CF9873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81660" y="261654"/>
            <a:ext cx="1860718" cy="10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179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rot="10800000" flipH="1">
            <a:off x="123987" y="2350362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rgbClr val="004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5116786"/>
            <a:ext cx="9777597" cy="5909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3600" b="1" dirty="0">
                <a:solidFill>
                  <a:schemeClr val="bg1"/>
                </a:solidFill>
                <a:latin typeface="Ubuntu Condensed" panose="020B0506030602030204" pitchFamily="34" charset="0"/>
              </a:defRPr>
            </a:lvl1pPr>
          </a:lstStyle>
          <a:p>
            <a:pPr marL="0" lvl="0"/>
            <a:r>
              <a:rPr lang="en-US" noProof="0" dirty="0"/>
              <a:t>Thank You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rgbClr val="004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SEA_Logo_cmyk">
            <a:extLst>
              <a:ext uri="{FF2B5EF4-FFF2-40B4-BE49-F238E27FC236}">
                <a16:creationId xmlns:a16="http://schemas.microsoft.com/office/drawing/2014/main" id="{C4AAF7FA-8E72-44A0-A872-951EA1A0CC0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26" b="12710"/>
          <a:stretch/>
        </p:blipFill>
        <p:spPr bwMode="auto">
          <a:xfrm>
            <a:off x="10182142" y="414993"/>
            <a:ext cx="1797540" cy="73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11020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with Image O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2507" y="222990"/>
            <a:ext cx="3789688" cy="268865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  <a:latin typeface="Ubuntu Light" panose="020B0304030602030204" pitchFamily="34" charset="0"/>
              </a:defRPr>
            </a:lvl1pPr>
          </a:lstStyle>
          <a:p>
            <a:pPr marL="228600" lvl="0" indent="-228600"/>
            <a:r>
              <a:rPr lang="en-US" noProof="0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5012250"/>
            <a:ext cx="10607040" cy="5909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Condensed" panose="020B0506030602030204" pitchFamily="34" charset="0"/>
              </a:defRPr>
            </a:lvl1pPr>
          </a:lstStyle>
          <a:p>
            <a:pPr marL="0" lvl="0"/>
            <a:r>
              <a:rPr lang="en-US" noProof="0" dirty="0"/>
              <a:t>Presentation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pic>
        <p:nvPicPr>
          <p:cNvPr id="8" name="SEA_Logo_cmyk">
            <a:extLst>
              <a:ext uri="{FF2B5EF4-FFF2-40B4-BE49-F238E27FC236}">
                <a16:creationId xmlns:a16="http://schemas.microsoft.com/office/drawing/2014/main" id="{0B2A2147-2CF8-4FDC-8797-3281D09A31F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26" b="12710"/>
          <a:stretch/>
        </p:blipFill>
        <p:spPr bwMode="auto">
          <a:xfrm>
            <a:off x="10116665" y="5862945"/>
            <a:ext cx="1797540" cy="73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6121D1B1-CB6A-4965-8974-5ADF9852F75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182981" y="222990"/>
            <a:ext cx="3789688" cy="268865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B48665C-8FCA-4FE0-92BD-6319389A623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73455" y="222989"/>
            <a:ext cx="3789688" cy="2688653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79532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with Image Op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46897" y="259408"/>
            <a:ext cx="2806086" cy="1990822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4596628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  <a:latin typeface="Ubuntu Light" panose="020B0304030602030204" pitchFamily="34" charset="0"/>
              </a:defRPr>
            </a:lvl1pPr>
          </a:lstStyle>
          <a:p>
            <a:pPr marL="228600" lvl="0" indent="-228600"/>
            <a:r>
              <a:rPr lang="en-US" noProof="0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4005697"/>
            <a:ext cx="10607040" cy="590931"/>
          </a:xfrm>
        </p:spPr>
        <p:txBody>
          <a:bodyPr vert="horz" lIns="91440" tIns="45720" rIns="91440" bIns="45720" rtlCol="0" anchor="b">
            <a:spAutoFit/>
          </a:bodyPr>
          <a:lstStyle>
            <a:lvl1pPr>
              <a:def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Condensed" panose="020B0506030602030204" pitchFamily="34" charset="0"/>
              </a:defRPr>
            </a:lvl1pPr>
          </a:lstStyle>
          <a:p>
            <a:pPr marL="0" lvl="0"/>
            <a:r>
              <a:rPr lang="en-US" noProof="0" dirty="0"/>
              <a:t>Presentation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371989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pic>
        <p:nvPicPr>
          <p:cNvPr id="8" name="SEA_Logo_cmyk">
            <a:extLst>
              <a:ext uri="{FF2B5EF4-FFF2-40B4-BE49-F238E27FC236}">
                <a16:creationId xmlns:a16="http://schemas.microsoft.com/office/drawing/2014/main" id="{0B2A2147-2CF8-4FDC-8797-3281D09A31F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26" b="12710"/>
          <a:stretch/>
        </p:blipFill>
        <p:spPr bwMode="auto">
          <a:xfrm>
            <a:off x="9656630" y="5603181"/>
            <a:ext cx="2432577" cy="99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6121D1B1-CB6A-4965-8974-5ADF9852F75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92305" y="1089264"/>
            <a:ext cx="2806086" cy="1990822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B48665C-8FCA-4FE0-92BD-6319389A623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37713" y="259408"/>
            <a:ext cx="2806086" cy="1990822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1AC60C2A-F830-4E37-AB79-790E0BA698D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283121" y="1254819"/>
            <a:ext cx="2806086" cy="1990822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053903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Op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14F9CD-0693-4A94-A67A-F71413300A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784733" y="15951"/>
            <a:ext cx="13955815" cy="6842049"/>
          </a:xfrm>
          <a:prstGeom prst="parallelogram">
            <a:avLst/>
          </a:pr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/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52071" y="1464318"/>
            <a:ext cx="9144000" cy="341632"/>
          </a:xfrm>
        </p:spPr>
        <p:txBody>
          <a:bodyPr vert="horz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  <a:latin typeface="Ubuntu Light" panose="020B0304030602030204" pitchFamily="34" charset="0"/>
              </a:defRPr>
            </a:lvl1pPr>
          </a:lstStyle>
          <a:p>
            <a:pPr marL="228600" lvl="0" indent="-228600"/>
            <a:r>
              <a:rPr lang="en-US" noProof="0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52071" y="873387"/>
            <a:ext cx="9144000" cy="5909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Condensed" panose="020B0506030602030204" pitchFamily="34" charset="0"/>
              </a:defRPr>
            </a:lvl1pPr>
          </a:lstStyle>
          <a:p>
            <a:pPr marL="0" lvl="0"/>
            <a:r>
              <a:rPr lang="en-US" noProof="0" dirty="0"/>
              <a:t>Presentation Title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386286-CEE2-E94A-BBC0-0A3723EB14DE}"/>
              </a:ext>
            </a:extLst>
          </p:cNvPr>
          <p:cNvSpPr/>
          <p:nvPr userDrawn="1"/>
        </p:nvSpPr>
        <p:spPr>
          <a:xfrm>
            <a:off x="11008895" y="6220326"/>
            <a:ext cx="866273" cy="637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pic>
        <p:nvPicPr>
          <p:cNvPr id="10" name="SEA_Logo_cmyk">
            <a:extLst>
              <a:ext uri="{FF2B5EF4-FFF2-40B4-BE49-F238E27FC236}">
                <a16:creationId xmlns:a16="http://schemas.microsoft.com/office/drawing/2014/main" id="{8538F35F-46EF-4094-AC67-D9B50F09CD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621012" y="5860589"/>
            <a:ext cx="1563129" cy="89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892629" y="58758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63563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5"/>
            <a:ext cx="11953415" cy="440800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rgbClr val="004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174F0C-3444-43F9-9DFF-354C44272A6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4871" y="5603181"/>
            <a:ext cx="9777596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GB" sz="1800" dirty="0">
                <a:solidFill>
                  <a:schemeClr val="accent2">
                    <a:lumMod val="50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marL="228600" lvl="0" indent="-228600"/>
            <a:r>
              <a:rPr lang="en-US" noProof="0" dirty="0"/>
              <a:t>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4871" y="5012250"/>
            <a:ext cx="9777597" cy="590931"/>
          </a:xfrm>
        </p:spPr>
        <p:txBody>
          <a:bodyPr vert="horz" wrap="square" lIns="91440" tIns="45720" rIns="91440" bIns="45720" rtlCol="0" anchor="b">
            <a:spAutoFit/>
          </a:bodyPr>
          <a:lstStyle>
            <a:lvl1pPr>
              <a:def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buntu Condensed" panose="020B0506030602030204" pitchFamily="34" charset="0"/>
              </a:defRPr>
            </a:lvl1pPr>
          </a:lstStyle>
          <a:p>
            <a:pPr marL="0" lvl="0"/>
            <a:r>
              <a:rPr lang="en-US" noProof="0" dirty="0"/>
              <a:t>Presentation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4726452"/>
            <a:ext cx="72571" cy="1371600"/>
          </a:xfrm>
          <a:prstGeom prst="rect">
            <a:avLst/>
          </a:prstGeom>
          <a:solidFill>
            <a:srgbClr val="004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6" name="SEA_Logo_cmyk">
            <a:extLst>
              <a:ext uri="{FF2B5EF4-FFF2-40B4-BE49-F238E27FC236}">
                <a16:creationId xmlns:a16="http://schemas.microsoft.com/office/drawing/2014/main" id="{C4AAF7FA-8E72-44A0-A872-951EA1A0CC0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26" b="12710"/>
          <a:stretch/>
        </p:blipFill>
        <p:spPr bwMode="auto">
          <a:xfrm>
            <a:off x="200860" y="3597774"/>
            <a:ext cx="1797540" cy="735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2">
            <a:extLst>
              <a:ext uri="{FF2B5EF4-FFF2-40B4-BE49-F238E27FC236}">
                <a16:creationId xmlns:a16="http://schemas.microsoft.com/office/drawing/2014/main" id="{70ACDCD0-90E7-4954-8126-0C7AB6D195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5" r="1145" b="1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Picture Placeholder 14">
            <a:extLst>
              <a:ext uri="{FF2B5EF4-FFF2-40B4-BE49-F238E27FC236}">
                <a16:creationId xmlns:a16="http://schemas.microsoft.com/office/drawing/2014/main" id="{F70DE54F-5A3D-4F26-91F0-5F96435C3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59" r="4" b="4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9" name="Picture Placeholder 16">
            <a:extLst>
              <a:ext uri="{FF2B5EF4-FFF2-40B4-BE49-F238E27FC236}">
                <a16:creationId xmlns:a16="http://schemas.microsoft.com/office/drawing/2014/main" id="{47586F41-B548-44BC-A6EA-94BADBC5A1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" r="3165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pic>
        <p:nvPicPr>
          <p:cNvPr id="10" name="Picture Placeholder 18">
            <a:extLst>
              <a:ext uri="{FF2B5EF4-FFF2-40B4-BE49-F238E27FC236}">
                <a16:creationId xmlns:a16="http://schemas.microsoft.com/office/drawing/2014/main" id="{008B0962-8DAA-4AD4-9702-07D8DBB2B1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0" r="11579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12" name="Title 3">
            <a:extLst>
              <a:ext uri="{FF2B5EF4-FFF2-40B4-BE49-F238E27FC236}">
                <a16:creationId xmlns:a16="http://schemas.microsoft.com/office/drawing/2014/main" id="{96E1724E-BB72-411A-913B-B29EF2901A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912" y="1596835"/>
            <a:ext cx="3264756" cy="1421928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Presentation</a:t>
            </a:r>
            <a:br>
              <a:rPr lang="en-GB" dirty="0"/>
            </a:br>
            <a:r>
              <a:rPr lang="en-GB" dirty="0"/>
              <a:t>Title</a:t>
            </a:r>
            <a:br>
              <a:rPr lang="en-GB" dirty="0"/>
            </a:br>
            <a:endParaRPr lang="en-GB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6721D04-2F62-49B7-8EBB-BB2E663826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2" y="4623078"/>
            <a:ext cx="3038214" cy="3416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20CE82-B161-4521-BB43-89F1F5DA4DC1}"/>
              </a:ext>
            </a:extLst>
          </p:cNvPr>
          <p:cNvCxnSpPr>
            <a:cxnSpLocks/>
          </p:cNvCxnSpPr>
          <p:nvPr userDrawn="1"/>
        </p:nvCxnSpPr>
        <p:spPr>
          <a:xfrm>
            <a:off x="438912" y="4319337"/>
            <a:ext cx="313830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SEA_Logo_cmyk">
            <a:extLst>
              <a:ext uri="{FF2B5EF4-FFF2-40B4-BE49-F238E27FC236}">
                <a16:creationId xmlns:a16="http://schemas.microsoft.com/office/drawing/2014/main" id="{0DB2D22C-447E-46DD-B36A-77FFA8EE971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3380" y="0"/>
            <a:ext cx="2252778" cy="1293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44912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836EFBB-5449-47CB-96D6-CB08287F75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 noProof="0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6" y="3860800"/>
            <a:ext cx="9666514" cy="1686720"/>
          </a:xfrm>
        </p:spPr>
        <p:txBody>
          <a:bodyPr anchor="b">
            <a:noAutofit/>
          </a:bodyPr>
          <a:lstStyle>
            <a:lvl1pPr>
              <a:defRPr sz="3600" spc="-150">
                <a:solidFill>
                  <a:schemeClr val="bg1"/>
                </a:solidFill>
                <a:latin typeface="Ubuntu Condensed" panose="020B0506030602030204" pitchFamily="34" charset="0"/>
              </a:defRPr>
            </a:lvl1pPr>
          </a:lstStyle>
          <a:p>
            <a:r>
              <a:rPr lang="en-US" noProof="0" dirty="0"/>
              <a:t>Section title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6" y="5610170"/>
            <a:ext cx="9666514" cy="221599"/>
          </a:xfrm>
        </p:spPr>
        <p:txBody>
          <a:bodyPr tIns="0" bIns="0">
            <a:sp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Ubuntu Light" panose="020B0304030602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dirty="0"/>
              <a:t>Subtitle</a:t>
            </a:r>
          </a:p>
        </p:txBody>
      </p:sp>
      <p:pic>
        <p:nvPicPr>
          <p:cNvPr id="10" name="SEA_Logo_cmyk">
            <a:extLst>
              <a:ext uri="{FF2B5EF4-FFF2-40B4-BE49-F238E27FC236}">
                <a16:creationId xmlns:a16="http://schemas.microsoft.com/office/drawing/2014/main" id="{EB680D80-A968-4CD5-A094-ADFAB7F850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81660" y="261654"/>
            <a:ext cx="1860718" cy="106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7055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27915"/>
            <a:ext cx="11174186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4" y="1253331"/>
            <a:ext cx="11174186" cy="4770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1D122-60D0-8B4D-896A-2A770C0B6343}"/>
              </a:ext>
            </a:extLst>
          </p:cNvPr>
          <p:cNvSpPr/>
          <p:nvPr userDrawn="1"/>
        </p:nvSpPr>
        <p:spPr>
          <a:xfrm>
            <a:off x="11360016" y="6466474"/>
            <a:ext cx="335909" cy="391526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>
              <a:solidFill>
                <a:schemeClr val="tx1"/>
              </a:solidFill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B5B9FA1-1805-A944-AC99-868579EBA1AD}"/>
              </a:ext>
            </a:extLst>
          </p:cNvPr>
          <p:cNvSpPr txBox="1">
            <a:spLocks/>
          </p:cNvSpPr>
          <p:nvPr userDrawn="1"/>
        </p:nvSpPr>
        <p:spPr>
          <a:xfrm>
            <a:off x="11360016" y="6474609"/>
            <a:ext cx="335909" cy="259566"/>
          </a:xfrm>
          <a:prstGeom prst="rect">
            <a:avLst/>
          </a:prstGeom>
          <a:solidFill>
            <a:schemeClr val="accent2"/>
          </a:solidFill>
        </p:spPr>
        <p:txBody>
          <a:bodyPr vert="horz" lIns="0" tIns="45720" rIns="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00" b="0" kern="1200">
                <a:solidFill>
                  <a:srgbClr val="01C6F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048C4E-7BD1-46A5-B2F2-6AD408DAAD47}" type="slidenum">
              <a:rPr lang="en-US" b="1" noProof="0" smtClean="0">
                <a:solidFill>
                  <a:schemeClr val="bg1"/>
                </a:solidFill>
                <a:latin typeface="Ubuntu" panose="020B0504030602030204" pitchFamily="34" charset="0"/>
              </a:rPr>
              <a:pPr/>
              <a:t>‹#›</a:t>
            </a:fld>
            <a:endParaRPr lang="en-US" b="1" noProof="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0300E1-0B1F-4C27-B2BB-46C325276510}"/>
              </a:ext>
            </a:extLst>
          </p:cNvPr>
          <p:cNvSpPr/>
          <p:nvPr userDrawn="1"/>
        </p:nvSpPr>
        <p:spPr>
          <a:xfrm>
            <a:off x="-210238" y="6466474"/>
            <a:ext cx="10242760" cy="250825"/>
          </a:xfrm>
          <a:prstGeom prst="rect">
            <a:avLst/>
          </a:prstGeom>
          <a:solidFill>
            <a:srgbClr val="004A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Місце для дати 3">
            <a:extLst>
              <a:ext uri="{FF2B5EF4-FFF2-40B4-BE49-F238E27FC236}">
                <a16:creationId xmlns:a16="http://schemas.microsoft.com/office/drawing/2014/main" id="{777EBFFF-2D1C-491A-8D28-091ADF26A326}"/>
              </a:ext>
            </a:extLst>
          </p:cNvPr>
          <p:cNvSpPr txBox="1">
            <a:spLocks/>
          </p:cNvSpPr>
          <p:nvPr userDrawn="1"/>
        </p:nvSpPr>
        <p:spPr>
          <a:xfrm>
            <a:off x="9544385" y="6417458"/>
            <a:ext cx="531266" cy="365125"/>
          </a:xfrm>
          <a:prstGeom prst="rect">
            <a:avLst/>
          </a:prstGeom>
        </p:spPr>
        <p:txBody>
          <a:bodyPr anchor="ctr"/>
          <a:lstStyle>
            <a:defPPr>
              <a:defRPr lang="uk-UA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800" dirty="0"/>
              <a:t>© SEA</a:t>
            </a:r>
            <a:endParaRPr lang="uk-UA" sz="800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6469DE8-8676-42EB-A091-4DE9845C9AD7}"/>
              </a:ext>
            </a:extLst>
          </p:cNvPr>
          <p:cNvSpPr txBox="1">
            <a:spLocks/>
          </p:cNvSpPr>
          <p:nvPr userDrawn="1"/>
        </p:nvSpPr>
        <p:spPr>
          <a:xfrm>
            <a:off x="397485" y="6474609"/>
            <a:ext cx="3971925" cy="2508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050" b="0" kern="1200">
                <a:solidFill>
                  <a:schemeClr val="bg1"/>
                </a:solidFill>
                <a:latin typeface="Ubuntu Light" panose="020B03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kern="1200">
                <a:solidFill>
                  <a:schemeClr val="tx1"/>
                </a:solidFill>
                <a:latin typeface="Ubuntu Light" panose="020B0304030602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tx1"/>
                </a:solidFill>
                <a:latin typeface="Ubuntu Light" panose="020B0304030602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Ubuntu Light" panose="020B0304030602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kern="1200">
                <a:solidFill>
                  <a:schemeClr val="tx1"/>
                </a:solidFill>
                <a:latin typeface="Ubuntu Light" panose="020B0304030602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Proprietary information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660" r:id="rId3"/>
    <p:sldLayoutId id="2147483687" r:id="rId4"/>
    <p:sldLayoutId id="2147483688" r:id="rId5"/>
    <p:sldLayoutId id="2147483685" r:id="rId6"/>
    <p:sldLayoutId id="2147483671" r:id="rId7"/>
    <p:sldLayoutId id="2147483689" r:id="rId8"/>
    <p:sldLayoutId id="2147483661" r:id="rId9"/>
    <p:sldLayoutId id="2147483651" r:id="rId10"/>
    <p:sldLayoutId id="2147483677" r:id="rId11"/>
    <p:sldLayoutId id="2147483672" r:id="rId12"/>
    <p:sldLayoutId id="2147483650" r:id="rId13"/>
    <p:sldLayoutId id="2147483662" r:id="rId14"/>
    <p:sldLayoutId id="2147483680" r:id="rId15"/>
    <p:sldLayoutId id="2147483673" r:id="rId16"/>
    <p:sldLayoutId id="2147483666" r:id="rId17"/>
    <p:sldLayoutId id="2147483674" r:id="rId18"/>
    <p:sldLayoutId id="2147483664" r:id="rId19"/>
    <p:sldLayoutId id="2147483663" r:id="rId20"/>
    <p:sldLayoutId id="2147483668" r:id="rId21"/>
    <p:sldLayoutId id="2147483681" r:id="rId22"/>
    <p:sldLayoutId id="2147483679" r:id="rId23"/>
    <p:sldLayoutId id="2147483667" r:id="rId24"/>
    <p:sldLayoutId id="2147483678" r:id="rId25"/>
    <p:sldLayoutId id="2147483675" r:id="rId26"/>
    <p:sldLayoutId id="2147483676" r:id="rId27"/>
    <p:sldLayoutId id="2147483665" r:id="rId28"/>
    <p:sldLayoutId id="2147483669" r:id="rId29"/>
    <p:sldLayoutId id="2147483682" r:id="rId30"/>
    <p:sldLayoutId id="2147483670" r:id="rId31"/>
    <p:sldLayoutId id="2147483683" r:id="rId32"/>
    <p:sldLayoutId id="2147483684" r:id="rId3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GB" sz="3200" b="1" kern="1200" spc="-60" baseline="0" dirty="0">
          <a:solidFill>
            <a:schemeClr val="tx1"/>
          </a:solidFill>
          <a:latin typeface="Ubuntu Condensed" panose="020B0506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Ubuntu Light" panose="020B0304030602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kern="1200">
          <a:solidFill>
            <a:schemeClr val="tx1"/>
          </a:solidFill>
          <a:latin typeface="Ubuntu Light" panose="020B0304030602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kern="1200">
          <a:solidFill>
            <a:schemeClr val="tx1"/>
          </a:solidFill>
          <a:latin typeface="Ubuntu Light" panose="020B0304030602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kern="1200">
          <a:solidFill>
            <a:schemeClr val="tx1"/>
          </a:solidFill>
          <a:latin typeface="Ubuntu Light" panose="020B0304030602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b="0" kern="1200">
          <a:solidFill>
            <a:schemeClr val="tx1"/>
          </a:solidFill>
          <a:latin typeface="Ubuntu Light" panose="020B03040306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mailto:ian.gamble@sea.co.uk" TargetMode="Externa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3">
            <a:extLst>
              <a:ext uri="{FF2B5EF4-FFF2-40B4-BE49-F238E27FC236}">
                <a16:creationId xmlns:a16="http://schemas.microsoft.com/office/drawing/2014/main" id="{1FC87980-FA37-4B23-B257-D840D9544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2" y="1818434"/>
            <a:ext cx="3264756" cy="978729"/>
          </a:xfrm>
        </p:spPr>
        <p:txBody>
          <a:bodyPr/>
          <a:lstStyle/>
          <a:p>
            <a:r>
              <a:rPr lang="en-GB" dirty="0"/>
              <a:t>Imperial AGM User Group Meeting</a:t>
            </a:r>
          </a:p>
        </p:txBody>
      </p:sp>
      <p:sp>
        <p:nvSpPr>
          <p:cNvPr id="20" name="Subtitle 19">
            <a:extLst>
              <a:ext uri="{FF2B5EF4-FFF2-40B4-BE49-F238E27FC236}">
                <a16:creationId xmlns:a16="http://schemas.microsoft.com/office/drawing/2014/main" id="{BDA2C5FE-E7EF-4DD2-A332-01B9ED281C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24</a:t>
            </a:r>
            <a:r>
              <a:rPr lang="en-GB" baseline="30000" dirty="0"/>
              <a:t>th</a:t>
            </a:r>
            <a:r>
              <a:rPr lang="en-GB" dirty="0"/>
              <a:t> September 2020</a:t>
            </a:r>
          </a:p>
        </p:txBody>
      </p:sp>
    </p:spTree>
    <p:extLst>
      <p:ext uri="{BB962C8B-B14F-4D97-AF65-F5344CB8AC3E}">
        <p14:creationId xmlns:p14="http://schemas.microsoft.com/office/powerpoint/2010/main" val="3743510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27915"/>
            <a:ext cx="9670351" cy="535531"/>
          </a:xfrm>
        </p:spPr>
        <p:txBody>
          <a:bodyPr/>
          <a:lstStyle/>
          <a:p>
            <a:r>
              <a:rPr lang="en-US" dirty="0"/>
              <a:t>Fusion Update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0AE44-A516-4139-B5BE-649C374B72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1441450"/>
            <a:ext cx="4659585" cy="45640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Latest Fusion Update</a:t>
            </a:r>
          </a:p>
          <a:p>
            <a:pPr marL="0" indent="0">
              <a:buNone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SEA have received 5 pre production units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 x unit is installed in Cardiff on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Production unit: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TBC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TBC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 VCA documentation is ready to be submitted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Fusion is ready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Yellow Boxes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Banned Manoeuvres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Bus lanes / bus gates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School Keep clears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Cycle lane enforcement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Red routes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 descr="A street sign on a pole&#10;&#10;Description automatically generated">
            <a:extLst>
              <a:ext uri="{FF2B5EF4-FFF2-40B4-BE49-F238E27FC236}">
                <a16:creationId xmlns:a16="http://schemas.microsoft.com/office/drawing/2014/main" id="{9CBF0851-E795-41C0-83F0-FA3C85C936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45" t="42313" r="32464" b="14014"/>
          <a:stretch/>
        </p:blipFill>
        <p:spPr>
          <a:xfrm>
            <a:off x="5105673" y="2873829"/>
            <a:ext cx="2463281" cy="2995127"/>
          </a:xfrm>
          <a:prstGeom prst="rect">
            <a:avLst/>
          </a:prstGeom>
        </p:spPr>
      </p:pic>
      <p:pic>
        <p:nvPicPr>
          <p:cNvPr id="6" name="Picture 5" descr="A picture containing outdoor, building, road, street&#10;&#10;Description automatically generated">
            <a:extLst>
              <a:ext uri="{FF2B5EF4-FFF2-40B4-BE49-F238E27FC236}">
                <a16:creationId xmlns:a16="http://schemas.microsoft.com/office/drawing/2014/main" id="{91457BE2-8FF2-4989-8CA1-FF7FBC7AF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351" y="1091146"/>
            <a:ext cx="3427987" cy="2570990"/>
          </a:xfrm>
          <a:prstGeom prst="rect">
            <a:avLst/>
          </a:prstGeom>
        </p:spPr>
      </p:pic>
      <p:pic>
        <p:nvPicPr>
          <p:cNvPr id="8" name="Picture 7" descr="A close up of a building&#10;&#10;Description automatically generated">
            <a:extLst>
              <a:ext uri="{FF2B5EF4-FFF2-40B4-BE49-F238E27FC236}">
                <a16:creationId xmlns:a16="http://schemas.microsoft.com/office/drawing/2014/main" id="{077812D3-98D5-4E8E-9E2E-64230A3248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20" t="42313" r="40265" b="32653"/>
          <a:stretch/>
        </p:blipFill>
        <p:spPr>
          <a:xfrm>
            <a:off x="8061648" y="4050021"/>
            <a:ext cx="1698173" cy="171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991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EB71A85-9931-4527-BE80-7213126FC4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699" r="16797"/>
          <a:stretch/>
        </p:blipFill>
        <p:spPr>
          <a:xfrm>
            <a:off x="999241" y="1063446"/>
            <a:ext cx="9267118" cy="516907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78A4010-F148-4CE2-932F-5DBECD1CB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27915"/>
            <a:ext cx="9392557" cy="535531"/>
          </a:xfrm>
        </p:spPr>
        <p:txBody>
          <a:bodyPr/>
          <a:lstStyle/>
          <a:p>
            <a:r>
              <a:rPr lang="en-GB" dirty="0"/>
              <a:t>Attended Enforcement Solution</a:t>
            </a:r>
          </a:p>
        </p:txBody>
      </p:sp>
    </p:spTree>
    <p:extLst>
      <p:ext uri="{BB962C8B-B14F-4D97-AF65-F5344CB8AC3E}">
        <p14:creationId xmlns:p14="http://schemas.microsoft.com/office/powerpoint/2010/main" val="1118340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27915"/>
            <a:ext cx="9670351" cy="535531"/>
          </a:xfrm>
        </p:spPr>
        <p:txBody>
          <a:bodyPr/>
          <a:lstStyle/>
          <a:p>
            <a:r>
              <a:rPr lang="en-US" dirty="0"/>
              <a:t>Attended Enforcement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pic>
        <p:nvPicPr>
          <p:cNvPr id="9" name="Picture Placeholder 8" descr="A picture containing outdoor, plane, large, airplane&#10;&#10;Description automatically generated">
            <a:extLst>
              <a:ext uri="{FF2B5EF4-FFF2-40B4-BE49-F238E27FC236}">
                <a16:creationId xmlns:a16="http://schemas.microsoft.com/office/drawing/2014/main" id="{0F6B1444-38EC-4B34-9E0B-3F45418406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8743" t="-13" r="48023" b="13"/>
          <a:stretch/>
        </p:blipFill>
        <p:spPr>
          <a:xfrm rot="5400000">
            <a:off x="7269163" y="676275"/>
            <a:ext cx="2082800" cy="3613150"/>
          </a:xfrm>
        </p:spPr>
      </p:pic>
      <p:pic>
        <p:nvPicPr>
          <p:cNvPr id="12" name="Picture Placeholder 11" descr="A plane flying in the sky&#10;&#10;Description automatically generated">
            <a:extLst>
              <a:ext uri="{FF2B5EF4-FFF2-40B4-BE49-F238E27FC236}">
                <a16:creationId xmlns:a16="http://schemas.microsoft.com/office/drawing/2014/main" id="{7041F563-41E0-46F9-B8AF-D6D700E166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-546" r="57312"/>
          <a:stretch/>
        </p:blipFill>
        <p:spPr>
          <a:xfrm rot="5400000">
            <a:off x="7269163" y="3157538"/>
            <a:ext cx="2082800" cy="36131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0AE44-A516-4139-B5BE-649C374B72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Attended systems for Cardiff</a:t>
            </a:r>
          </a:p>
          <a:p>
            <a:pPr marL="0" indent="0">
              <a:buNone/>
            </a:pPr>
            <a:r>
              <a:rPr lang="en-GB" sz="2000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SEA successful on TMT2 framework mini tender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Delivered 29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4 x back office review suites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Cardiff were trained and carrying out own installations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Duration of contract 3 years </a:t>
            </a:r>
          </a:p>
        </p:txBody>
      </p:sp>
    </p:spTree>
    <p:extLst>
      <p:ext uri="{BB962C8B-B14F-4D97-AF65-F5344CB8AC3E}">
        <p14:creationId xmlns:p14="http://schemas.microsoft.com/office/powerpoint/2010/main" val="3209209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BBF82EA-2909-4BA5-BCE2-447E2B024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27915"/>
            <a:ext cx="9568954" cy="535531"/>
          </a:xfrm>
        </p:spPr>
        <p:txBody>
          <a:bodyPr/>
          <a:lstStyle/>
          <a:p>
            <a:r>
              <a:rPr lang="en-GB" dirty="0"/>
              <a:t>Parking Award 2020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BFFB56-2DC8-4A6B-8B9F-E4CE8A0127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7972" r="-5747" b="-5747"/>
          <a:stretch/>
        </p:blipFill>
        <p:spPr>
          <a:xfrm>
            <a:off x="848139" y="1063446"/>
            <a:ext cx="11993218" cy="569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94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27915"/>
            <a:ext cx="9670351" cy="535531"/>
          </a:xfrm>
        </p:spPr>
        <p:txBody>
          <a:bodyPr/>
          <a:lstStyle/>
          <a:p>
            <a:r>
              <a:rPr lang="en-US" dirty="0"/>
              <a:t>Vision 2 Mobile Enforcement Solution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7FC0F03-41D5-4E98-A0BE-B13D7A420B3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-51410" t="-74040" r="-51410" b="-86302"/>
          <a:stretch/>
        </p:blipFill>
        <p:spPr>
          <a:xfrm>
            <a:off x="5313510" y="675862"/>
            <a:ext cx="5964090" cy="343877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0AE44-A516-4139-B5BE-649C374B72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088" y="1441450"/>
            <a:ext cx="5964090" cy="34387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dirty="0"/>
              <a:t>Enforcement vehicle for Newport</a:t>
            </a:r>
          </a:p>
          <a:p>
            <a:pPr marL="0" indent="0">
              <a:buNone/>
            </a:pPr>
            <a:endParaRPr lang="en-GB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SEA supplied a vision enforcement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Installed into the council supplied ‘hybrid’ vehicle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First system using Vision 2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Unattended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First vehicles for Newport &amp; Vale of Glamorgan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B00EDB-596A-4345-88FB-4021F64EB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9324" y="3249624"/>
            <a:ext cx="5273872" cy="275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06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Vision 2 Mobile Enforcement Solution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748C20-05E8-41B9-8288-24FF511A1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314" y="1450510"/>
            <a:ext cx="5420318" cy="4380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CE3AA8-3F57-4379-ACDA-FD2EE760B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370" y="1450511"/>
            <a:ext cx="5473234" cy="420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3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1FA4330-424A-49BA-A40E-D343F3138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27915"/>
            <a:ext cx="9670351" cy="535531"/>
          </a:xfrm>
        </p:spPr>
        <p:txBody>
          <a:bodyPr/>
          <a:lstStyle/>
          <a:p>
            <a:r>
              <a:rPr lang="en-GB" dirty="0"/>
              <a:t>Development for 2020 - Vision 20 | 20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B40F080-6054-425B-9E1C-1DDC926083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Latest hardware and software </a:t>
            </a:r>
          </a:p>
          <a:p>
            <a:r>
              <a:rPr lang="en-GB" dirty="0"/>
              <a:t>Targeting minimum lifespan for the next 10 years</a:t>
            </a:r>
          </a:p>
          <a:p>
            <a:r>
              <a:rPr lang="en-GB" dirty="0"/>
              <a:t>4 x High Definition cameras </a:t>
            </a:r>
          </a:p>
          <a:p>
            <a:r>
              <a:rPr lang="en-GB" dirty="0"/>
              <a:t>Small form factor cameras</a:t>
            </a:r>
          </a:p>
          <a:p>
            <a:r>
              <a:rPr lang="en-GB" dirty="0"/>
              <a:t>Minimum footprint for vehicle processor box</a:t>
            </a:r>
          </a:p>
          <a:p>
            <a:pPr lvl="1"/>
            <a:r>
              <a:rPr lang="en-GB" dirty="0"/>
              <a:t>Quicker and neater installation options</a:t>
            </a:r>
          </a:p>
          <a:p>
            <a:r>
              <a:rPr lang="en-GB" dirty="0"/>
              <a:t>Exploring the integration options to use in car infotainment system (touchscreens)</a:t>
            </a:r>
          </a:p>
          <a:p>
            <a:r>
              <a:rPr lang="en-GB" dirty="0"/>
              <a:t>Support future use cases</a:t>
            </a:r>
          </a:p>
          <a:p>
            <a:r>
              <a:rPr lang="en-GB" dirty="0"/>
              <a:t>Vision 20 | 20 will provide support for legacy cameras (Analogue) </a:t>
            </a:r>
          </a:p>
          <a:p>
            <a:r>
              <a:rPr lang="en-GB" dirty="0"/>
              <a:t>Low power for use in electric vehicle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FA863B-5F34-40F7-AA3B-A21EFCC17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655" y="1819942"/>
            <a:ext cx="5256584" cy="258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49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1FA4330-424A-49BA-A40E-D343F3138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27915"/>
            <a:ext cx="9670351" cy="535531"/>
          </a:xfrm>
        </p:spPr>
        <p:txBody>
          <a:bodyPr/>
          <a:lstStyle/>
          <a:p>
            <a:r>
              <a:rPr lang="en-GB" dirty="0"/>
              <a:t>Development for 2020 - Spot and Follow (spotting mode)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B40F080-6054-425B-9E1C-1DDC926083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/>
            <a:r>
              <a:rPr lang="en-US" dirty="0"/>
              <a:t>Integrated with Imperial – Permit </a:t>
            </a:r>
            <a:r>
              <a:rPr lang="en-US" dirty="0" err="1"/>
              <a:t>Smarti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Live updates every 10 mins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Produces a popup on vehicle screen</a:t>
            </a:r>
          </a:p>
          <a:p>
            <a:pPr marL="742950" lvl="1" indent="-285750"/>
            <a:r>
              <a:rPr lang="en-US" dirty="0"/>
              <a:t>Shows vehicle when it has contravened permit/ parking restrictions</a:t>
            </a:r>
          </a:p>
          <a:p>
            <a:pPr marL="742950" lvl="1" indent="-285750"/>
            <a:r>
              <a:rPr lang="en-US" dirty="0"/>
              <a:t>Alerts Driver in vehicle</a:t>
            </a:r>
          </a:p>
          <a:p>
            <a:pPr marL="742950" lvl="1" indent="-285750"/>
            <a:r>
              <a:rPr lang="en-US" dirty="0"/>
              <a:t>Potential data from Phone parking </a:t>
            </a:r>
            <a:r>
              <a:rPr lang="en-US" dirty="0" err="1"/>
              <a:t>etc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14ADC07-0FBF-4B2F-BA06-4FA6C5E6809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-2609" t="-172226" r="-2905" b="-158511"/>
          <a:stretch/>
        </p:blipFill>
        <p:spPr>
          <a:xfrm>
            <a:off x="6504214" y="1439178"/>
            <a:ext cx="3612451" cy="208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738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27915"/>
            <a:ext cx="9670351" cy="535531"/>
          </a:xfrm>
        </p:spPr>
        <p:txBody>
          <a:bodyPr/>
          <a:lstStyle/>
          <a:p>
            <a:r>
              <a:rPr lang="en-GB" dirty="0"/>
              <a:t>Development for 2020 - DVLA look 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A36778-F863-4E4F-8377-237840CFF5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SEA currently implementing a DVLA link into the ROADflow Replay review suite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New functions that will be available: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Make and Model populated for each Evidence Pack</a:t>
            </a:r>
          </a:p>
          <a:p>
            <a:r>
              <a:rPr lang="en-GB" dirty="0"/>
              <a:t>Easier to find potentially cloned number plates</a:t>
            </a:r>
          </a:p>
          <a:p>
            <a:r>
              <a:rPr lang="en-GB" dirty="0"/>
              <a:t>Vehicle weight and classification (for enforcement)</a:t>
            </a:r>
          </a:p>
          <a:p>
            <a:r>
              <a:rPr lang="en-GB" dirty="0"/>
              <a:t>Emissions value (for Clean Air Zone)</a:t>
            </a:r>
          </a:p>
          <a:p>
            <a:r>
              <a:rPr lang="en-GB" dirty="0"/>
              <a:t>MOT status</a:t>
            </a:r>
          </a:p>
          <a:p>
            <a:r>
              <a:rPr lang="en-GB" dirty="0"/>
              <a:t>Tax status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3074" name="Picture 2" descr="DVLA Customer Service Number |">
            <a:extLst>
              <a:ext uri="{FF2B5EF4-FFF2-40B4-BE49-F238E27FC236}">
                <a16:creationId xmlns:a16="http://schemas.microsoft.com/office/drawing/2014/main" id="{E95A4230-ACAB-4269-96F6-6E048DB1A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214" y="1825924"/>
            <a:ext cx="347662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238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street sign on a pole&#10;&#10;Description automatically generated">
            <a:extLst>
              <a:ext uri="{FF2B5EF4-FFF2-40B4-BE49-F238E27FC236}">
                <a16:creationId xmlns:a16="http://schemas.microsoft.com/office/drawing/2014/main" id="{6197D4FA-C5A4-4979-923D-7E1A2FD0D01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918" t="61785" r="10713" b="26301"/>
          <a:stretch/>
        </p:blipFill>
        <p:spPr>
          <a:xfrm>
            <a:off x="123992" y="4587876"/>
            <a:ext cx="11944014" cy="2146775"/>
          </a:xfrm>
          <a:noFill/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1611383"/>
            <a:ext cx="9666514" cy="746846"/>
          </a:xfrm>
        </p:spPr>
        <p:txBody>
          <a:bodyPr wrap="square" anchor="t">
            <a:normAutofit/>
          </a:bodyPr>
          <a:lstStyle/>
          <a:p>
            <a:r>
              <a:rPr lang="en-GB" sz="2400" dirty="0"/>
              <a:t>Development for 2020  -  </a:t>
            </a:r>
            <a:r>
              <a:rPr lang="en-GB" sz="2300" dirty="0"/>
              <a:t>Moving Traffic Contraventions – Part 6 TMA </a:t>
            </a:r>
            <a:br>
              <a:rPr lang="en-GB" sz="2300" dirty="0"/>
            </a:br>
            <a:endParaRPr lang="en-GB" sz="2300" dirty="0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C4CB2C1-7DE3-44DC-A4F5-55C9466AE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6686" y="2464424"/>
            <a:ext cx="9666514" cy="167025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Grant </a:t>
            </a:r>
            <a:r>
              <a:rPr lang="en-US" dirty="0" err="1"/>
              <a:t>Schapps</a:t>
            </a:r>
            <a:r>
              <a:rPr lang="en-US" dirty="0"/>
              <a:t> Announcement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Cycle Lane Enforcement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School Roads emphasis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Legislation – How far??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4431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AD88B38-FAF0-452C-AF22-E82061DDB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315" y="1463040"/>
            <a:ext cx="9586206" cy="4770098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FAFA63-EF73-4268-8107-6CD20923D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27915"/>
            <a:ext cx="9392557" cy="535531"/>
          </a:xfrm>
        </p:spPr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6C30A7-3FE1-46A6-B651-16D5D4EACCAB}"/>
              </a:ext>
            </a:extLst>
          </p:cNvPr>
          <p:cNvSpPr txBox="1"/>
          <p:nvPr/>
        </p:nvSpPr>
        <p:spPr>
          <a:xfrm>
            <a:off x="839449" y="1351723"/>
            <a:ext cx="762869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Cohort Plc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SEA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Geographic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Industry Exposure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SEA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Traffic Enforcement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Product Details</a:t>
            </a:r>
          </a:p>
        </p:txBody>
      </p:sp>
    </p:spTree>
    <p:extLst>
      <p:ext uri="{BB962C8B-B14F-4D97-AF65-F5344CB8AC3E}">
        <p14:creationId xmlns:p14="http://schemas.microsoft.com/office/powerpoint/2010/main" val="2994797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50">
            <a:extLst>
              <a:ext uri="{FF2B5EF4-FFF2-40B4-BE49-F238E27FC236}">
                <a16:creationId xmlns:a16="http://schemas.microsoft.com/office/drawing/2014/main" id="{D8694222-4D81-4A9A-93A2-23C89102F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871" y="2623796"/>
            <a:ext cx="9777597" cy="3083921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Ian Gamble</a:t>
            </a:r>
            <a:br>
              <a:rPr lang="en-US" dirty="0"/>
            </a:br>
            <a:r>
              <a:rPr lang="en-US" dirty="0"/>
              <a:t>E: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ian.gamble@sea.co.uk</a:t>
            </a:r>
            <a:br>
              <a:rPr lang="en-US" dirty="0"/>
            </a:br>
            <a:r>
              <a:rPr lang="en-US" dirty="0"/>
              <a:t>M: 07884 654175</a:t>
            </a:r>
            <a:br>
              <a:rPr lang="en-US" dirty="0"/>
            </a:b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F67FDF-D697-3249-AD21-75F6353FF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8912" y="4690872"/>
            <a:ext cx="73152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8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468BF-10C5-40F4-A507-00C4A555D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611435"/>
            <a:ext cx="9563143" cy="535531"/>
          </a:xfrm>
        </p:spPr>
        <p:txBody>
          <a:bodyPr/>
          <a:lstStyle/>
          <a:p>
            <a:r>
              <a:rPr lang="en-GB" dirty="0"/>
              <a:t>Cohort PLC - Overview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7A41361-7573-45E0-8BB4-ED2AAA046CC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EB6904B-F441-4A89-8552-9AE1D612D6AC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6B83E53-8BA6-4241-BC81-07F6445EC8C1}"/>
              </a:ext>
            </a:extLst>
          </p:cNvPr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9C6F6FF-63E6-4333-A68A-E673838091FA}"/>
              </a:ext>
            </a:extLst>
          </p:cNvPr>
          <p:cNvSpPr>
            <a:spLocks noGrp="1"/>
          </p:cNvSpPr>
          <p:nvPr>
            <p:ph sz="half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4BCA3A1-8F10-40AF-BA3B-CE9DC47331E8}"/>
              </a:ext>
            </a:extLst>
          </p:cNvPr>
          <p:cNvSpPr>
            <a:spLocks noGrp="1"/>
          </p:cNvSpPr>
          <p:nvPr>
            <p:ph sz="half" idx="19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34ED6A3-55AF-4723-A3F7-507CCF8790E0}"/>
              </a:ext>
            </a:extLst>
          </p:cNvPr>
          <p:cNvSpPr txBox="1">
            <a:spLocks/>
          </p:cNvSpPr>
          <p:nvPr/>
        </p:nvSpPr>
        <p:spPr>
          <a:xfrm>
            <a:off x="2930100" y="1918422"/>
            <a:ext cx="1957518" cy="1633093"/>
          </a:xfrm>
          <a:prstGeom prst="rect">
            <a:avLst/>
          </a:prstGeom>
        </p:spPr>
      </p:sp>
      <p:pic>
        <p:nvPicPr>
          <p:cNvPr id="14" name="Object 1" descr="/var/www/render_temp/1736849/1462031137/slide3.png">
            <a:extLst>
              <a:ext uri="{FF2B5EF4-FFF2-40B4-BE49-F238E27FC236}">
                <a16:creationId xmlns:a16="http://schemas.microsoft.com/office/drawing/2014/main" id="{76E6A41D-7D13-4A22-A4A3-FD40341258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4142" b="11672"/>
          <a:stretch/>
        </p:blipFill>
        <p:spPr>
          <a:xfrm>
            <a:off x="0" y="1656522"/>
            <a:ext cx="12192000" cy="439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6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4D04094-14EF-4537-B4D3-7752BC65D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27915"/>
            <a:ext cx="9568954" cy="535531"/>
          </a:xfrm>
        </p:spPr>
        <p:txBody>
          <a:bodyPr/>
          <a:lstStyle/>
          <a:p>
            <a:r>
              <a:rPr lang="en-GB" dirty="0"/>
              <a:t>SEA UK Locations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A0BE844-1881-4FD4-B57B-36308151B95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9" b="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949393A-A911-44EA-B603-5876CA0C729E}"/>
              </a:ext>
            </a:extLst>
          </p:cNvPr>
          <p:cNvSpPr txBox="1">
            <a:spLocks/>
          </p:cNvSpPr>
          <p:nvPr/>
        </p:nvSpPr>
        <p:spPr>
          <a:xfrm>
            <a:off x="598715" y="1694546"/>
            <a:ext cx="9586208" cy="4715783"/>
          </a:xfrm>
          <a:prstGeom prst="rect">
            <a:avLst/>
          </a:prstGeom>
        </p:spPr>
      </p:sp>
      <p:pic>
        <p:nvPicPr>
          <p:cNvPr id="11" name="Object 1" descr="/var/www/render_temp/1736849/1462031137/slide5.png">
            <a:extLst>
              <a:ext uri="{FF2B5EF4-FFF2-40B4-BE49-F238E27FC236}">
                <a16:creationId xmlns:a16="http://schemas.microsoft.com/office/drawing/2014/main" id="{DDDFD3C0-645B-4932-AD0A-55502E6377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4916" r="21925"/>
          <a:stretch/>
        </p:blipFill>
        <p:spPr>
          <a:xfrm>
            <a:off x="2007076" y="1542146"/>
            <a:ext cx="7415219" cy="454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99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AEB10-72BE-4698-9F68-D19983DC4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27915"/>
            <a:ext cx="9568954" cy="535531"/>
          </a:xfrm>
        </p:spPr>
        <p:txBody>
          <a:bodyPr/>
          <a:lstStyle/>
          <a:p>
            <a:r>
              <a:rPr lang="en-GB" dirty="0"/>
              <a:t>Industry Exposure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C89839-1E0E-4D63-AA7D-56B7CA28A2E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D6B66C-8D12-4944-8DE1-7C533309D6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121" b="8737"/>
          <a:stretch/>
        </p:blipFill>
        <p:spPr>
          <a:xfrm>
            <a:off x="0" y="1311966"/>
            <a:ext cx="12192000" cy="494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954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32B3795-8817-4BA8-B9A1-D2F6207584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495" b="13978"/>
          <a:stretch/>
        </p:blipFill>
        <p:spPr>
          <a:xfrm>
            <a:off x="126752" y="1325217"/>
            <a:ext cx="12040366" cy="4572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86C0524-7CAA-47A8-B918-2B4B2B108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Statistics </a:t>
            </a:r>
          </a:p>
        </p:txBody>
      </p:sp>
    </p:spTree>
    <p:extLst>
      <p:ext uri="{BB962C8B-B14F-4D97-AF65-F5344CB8AC3E}">
        <p14:creationId xmlns:p14="http://schemas.microsoft.com/office/powerpoint/2010/main" val="730233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998392-4262-494F-B802-59BEA2D105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326"/>
          <a:stretch/>
        </p:blipFill>
        <p:spPr>
          <a:xfrm>
            <a:off x="906476" y="1199549"/>
            <a:ext cx="10649420" cy="513053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4FAC3C8-9994-4081-8FB7-0DF0DD344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27915"/>
            <a:ext cx="9392557" cy="535531"/>
          </a:xfrm>
        </p:spPr>
        <p:txBody>
          <a:bodyPr/>
          <a:lstStyle/>
          <a:p>
            <a:r>
              <a:rPr lang="en-GB" dirty="0"/>
              <a:t>Traffic Enforcement</a:t>
            </a:r>
          </a:p>
        </p:txBody>
      </p:sp>
    </p:spTree>
    <p:extLst>
      <p:ext uri="{BB962C8B-B14F-4D97-AF65-F5344CB8AC3E}">
        <p14:creationId xmlns:p14="http://schemas.microsoft.com/office/powerpoint/2010/main" val="2821409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B6EB39-E5EC-452E-82C8-D5FBD4CE5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459"/>
          <a:stretch/>
        </p:blipFill>
        <p:spPr>
          <a:xfrm>
            <a:off x="824299" y="1063446"/>
            <a:ext cx="10543402" cy="507157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DC96278-2595-49FE-91C7-617F0DE63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27915"/>
            <a:ext cx="9392557" cy="535531"/>
          </a:xfrm>
        </p:spPr>
        <p:txBody>
          <a:bodyPr/>
          <a:lstStyle/>
          <a:p>
            <a:r>
              <a:rPr lang="en-GB" dirty="0"/>
              <a:t>Traffic Enforcement Options</a:t>
            </a:r>
          </a:p>
        </p:txBody>
      </p:sp>
    </p:spTree>
    <p:extLst>
      <p:ext uri="{BB962C8B-B14F-4D97-AF65-F5344CB8AC3E}">
        <p14:creationId xmlns:p14="http://schemas.microsoft.com/office/powerpoint/2010/main" val="29474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0E8B542-F250-47AB-89DF-8757D6549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627" b="6986"/>
          <a:stretch/>
        </p:blipFill>
        <p:spPr>
          <a:xfrm>
            <a:off x="648513" y="1248976"/>
            <a:ext cx="10894974" cy="474100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38233A9-2F54-4034-81B3-92A7AAEDA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527915"/>
            <a:ext cx="9392557" cy="535531"/>
          </a:xfrm>
        </p:spPr>
        <p:txBody>
          <a:bodyPr/>
          <a:lstStyle/>
          <a:p>
            <a:r>
              <a:rPr lang="en-GB" dirty="0"/>
              <a:t>Road</a:t>
            </a:r>
            <a:r>
              <a:rPr lang="en-GB" i="1" dirty="0"/>
              <a:t>flow </a:t>
            </a:r>
            <a:r>
              <a:rPr lang="en-GB" dirty="0"/>
              <a:t> Fusion</a:t>
            </a:r>
          </a:p>
        </p:txBody>
      </p:sp>
    </p:spTree>
    <p:extLst>
      <p:ext uri="{BB962C8B-B14F-4D97-AF65-F5344CB8AC3E}">
        <p14:creationId xmlns:p14="http://schemas.microsoft.com/office/powerpoint/2010/main" val="38086031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3F3F3F"/>
      </a:dk2>
      <a:lt2>
        <a:srgbClr val="FFFFFF"/>
      </a:lt2>
      <a:accent1>
        <a:srgbClr val="01C6FD"/>
      </a:accent1>
      <a:accent2>
        <a:srgbClr val="004B8D"/>
      </a:accent2>
      <a:accent3>
        <a:srgbClr val="4D917B"/>
      </a:accent3>
      <a:accent4>
        <a:srgbClr val="AF6F65"/>
      </a:accent4>
      <a:accent5>
        <a:srgbClr val="DCD087"/>
      </a:accent5>
      <a:accent6>
        <a:srgbClr val="9A8C7E"/>
      </a:accent6>
      <a:hlink>
        <a:srgbClr val="004B8D"/>
      </a:hlink>
      <a:folHlink>
        <a:srgbClr val="5F3844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F89715846_Ocean presentation_RVA_v4.potx" id="{354FE8D4-E883-4E79-A422-6A1915D44872}" vid="{AAC9F203-D7BC-4B95-936D-67F55828A5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8E2C315-492F-482C-BE04-955377E16AA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9B7651-08C1-49A1-AFE9-4E4CD342176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DC3D7A05-DE9A-4773-A113-AAE964924F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423</Words>
  <Application>Microsoft Office PowerPoint</Application>
  <PresentationFormat>Widescreen</PresentationFormat>
  <Paragraphs>88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Century Gothic</vt:lpstr>
      <vt:lpstr>Ubuntu</vt:lpstr>
      <vt:lpstr>Ubuntu Condensed</vt:lpstr>
      <vt:lpstr>Ubuntu Light</vt:lpstr>
      <vt:lpstr>Office Theme</vt:lpstr>
      <vt:lpstr>Imperial AGM User Group Meeting</vt:lpstr>
      <vt:lpstr>Welcome</vt:lpstr>
      <vt:lpstr>Cohort PLC - Overview</vt:lpstr>
      <vt:lpstr>SEA UK Locations</vt:lpstr>
      <vt:lpstr>Industry Exposure</vt:lpstr>
      <vt:lpstr>Statistics </vt:lpstr>
      <vt:lpstr>Traffic Enforcement</vt:lpstr>
      <vt:lpstr>Traffic Enforcement Options</vt:lpstr>
      <vt:lpstr>Roadflow  Fusion</vt:lpstr>
      <vt:lpstr>Fusion Update</vt:lpstr>
      <vt:lpstr>Attended Enforcement Solution</vt:lpstr>
      <vt:lpstr>Attended Enforcement (cont)</vt:lpstr>
      <vt:lpstr>Parking Award 2020</vt:lpstr>
      <vt:lpstr>Vision 2 Mobile Enforcement Solution</vt:lpstr>
      <vt:lpstr>Vision 2 Mobile Enforcement Solution</vt:lpstr>
      <vt:lpstr>Development for 2020 - Vision 20 | 20</vt:lpstr>
      <vt:lpstr>Development for 2020 - Spot and Follow (spotting mode)</vt:lpstr>
      <vt:lpstr>Development for 2020 - DVLA look up</vt:lpstr>
      <vt:lpstr>Development for 2020  -  Moving Traffic Contraventions – Part 6 TMA  </vt:lpstr>
      <vt:lpstr>THANK YOU  Ian Gamble E: ian.gamble@sea.co.uk M: 07884 654175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2020-09-15T15:48:10Z</dcterms:created>
  <dcterms:modified xsi:type="dcterms:W3CDTF">2020-09-24T07:57:52Z</dcterms:modified>
</cp:coreProperties>
</file>