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2"/>
  </p:notesMasterIdLst>
  <p:sldIdLst>
    <p:sldId id="256" r:id="rId3"/>
    <p:sldId id="334" r:id="rId4"/>
    <p:sldId id="336" r:id="rId5"/>
    <p:sldId id="339" r:id="rId6"/>
    <p:sldId id="338" r:id="rId7"/>
    <p:sldId id="340" r:id="rId8"/>
    <p:sldId id="341" r:id="rId9"/>
    <p:sldId id="342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dy Watson" initials="MW" lastIdx="1" clrIdx="0">
    <p:extLst>
      <p:ext uri="{19B8F6BF-5375-455C-9EA6-DF929625EA0E}">
        <p15:presenceInfo xmlns:p15="http://schemas.microsoft.com/office/powerpoint/2012/main" userId="S::mandy.watson@imperial.co.uk::65ece8ed-8e9a-45d5-b5e5-08339604d8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8"/>
    <a:srgbClr val="97C220"/>
    <a:srgbClr val="077A55"/>
    <a:srgbClr val="77E654"/>
    <a:srgbClr val="57575B"/>
    <a:srgbClr val="5A5A5E"/>
    <a:srgbClr val="C7BCB6"/>
    <a:srgbClr val="97C21F"/>
    <a:srgbClr val="3F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CD692-254E-4B4A-8DD9-41A43A7483B7}" v="1" dt="2021-04-21T14:47:49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Watson" userId="65ece8ed-8e9a-45d5-b5e5-08339604d8ba" providerId="ADAL" clId="{0210152F-9109-46A9-9C01-1574FE60B6A9}"/>
    <pc:docChg chg="undo custSel modSld">
      <pc:chgData name="Mandy Watson" userId="65ece8ed-8e9a-45d5-b5e5-08339604d8ba" providerId="ADAL" clId="{0210152F-9109-46A9-9C01-1574FE60B6A9}" dt="2021-04-21T18:02:40.437" v="250" actId="255"/>
      <pc:docMkLst>
        <pc:docMk/>
      </pc:docMkLst>
      <pc:sldChg chg="modSp mod">
        <pc:chgData name="Mandy Watson" userId="65ece8ed-8e9a-45d5-b5e5-08339604d8ba" providerId="ADAL" clId="{0210152F-9109-46A9-9C01-1574FE60B6A9}" dt="2021-04-21T16:33:15.067" v="126" actId="1076"/>
        <pc:sldMkLst>
          <pc:docMk/>
          <pc:sldMk cId="4091444902" sldId="256"/>
        </pc:sldMkLst>
        <pc:spChg chg="mod">
          <ac:chgData name="Mandy Watson" userId="65ece8ed-8e9a-45d5-b5e5-08339604d8ba" providerId="ADAL" clId="{0210152F-9109-46A9-9C01-1574FE60B6A9}" dt="2021-04-21T16:33:15.067" v="126" actId="1076"/>
          <ac:spMkLst>
            <pc:docMk/>
            <pc:sldMk cId="4091444902" sldId="256"/>
            <ac:spMk id="2" creationId="{223C019B-7651-49E2-A264-C397A3C610A0}"/>
          </ac:spMkLst>
        </pc:spChg>
      </pc:sldChg>
      <pc:sldChg chg="addSp delSp modSp mod">
        <pc:chgData name="Mandy Watson" userId="65ece8ed-8e9a-45d5-b5e5-08339604d8ba" providerId="ADAL" clId="{0210152F-9109-46A9-9C01-1574FE60B6A9}" dt="2021-04-21T17:59:55.225" v="171" actId="1076"/>
        <pc:sldMkLst>
          <pc:docMk/>
          <pc:sldMk cId="628669495" sldId="341"/>
        </pc:sldMkLst>
        <pc:spChg chg="del mod">
          <ac:chgData name="Mandy Watson" userId="65ece8ed-8e9a-45d5-b5e5-08339604d8ba" providerId="ADAL" clId="{0210152F-9109-46A9-9C01-1574FE60B6A9}" dt="2021-04-21T17:59:45.101" v="170" actId="21"/>
          <ac:spMkLst>
            <pc:docMk/>
            <pc:sldMk cId="628669495" sldId="341"/>
            <ac:spMk id="2" creationId="{FBA92AF0-FCC6-4E93-B6B2-2358AFEF497A}"/>
          </ac:spMkLst>
        </pc:spChg>
        <pc:spChg chg="add mod">
          <ac:chgData name="Mandy Watson" userId="65ece8ed-8e9a-45d5-b5e5-08339604d8ba" providerId="ADAL" clId="{0210152F-9109-46A9-9C01-1574FE60B6A9}" dt="2021-04-21T17:58:01.791" v="160" actId="255"/>
          <ac:spMkLst>
            <pc:docMk/>
            <pc:sldMk cId="628669495" sldId="341"/>
            <ac:spMk id="4" creationId="{49DD43CE-99AB-4657-B320-B6B62D380130}"/>
          </ac:spMkLst>
        </pc:spChg>
        <pc:graphicFrameChg chg="add mod">
          <ac:chgData name="Mandy Watson" userId="65ece8ed-8e9a-45d5-b5e5-08339604d8ba" providerId="ADAL" clId="{0210152F-9109-46A9-9C01-1574FE60B6A9}" dt="2021-04-21T17:58:08.007" v="161" actId="1076"/>
          <ac:graphicFrameMkLst>
            <pc:docMk/>
            <pc:sldMk cId="628669495" sldId="341"/>
            <ac:graphicFrameMk id="3" creationId="{F4420D50-6B18-420E-A449-CED7B58CB0C6}"/>
          </ac:graphicFrameMkLst>
        </pc:graphicFrameChg>
        <pc:graphicFrameChg chg="add mod modGraphic">
          <ac:chgData name="Mandy Watson" userId="65ece8ed-8e9a-45d5-b5e5-08339604d8ba" providerId="ADAL" clId="{0210152F-9109-46A9-9C01-1574FE60B6A9}" dt="2021-04-21T17:59:55.225" v="171" actId="1076"/>
          <ac:graphicFrameMkLst>
            <pc:docMk/>
            <pc:sldMk cId="628669495" sldId="341"/>
            <ac:graphicFrameMk id="5" creationId="{401E9524-9E55-4BA1-ACCC-931F1F29A4F9}"/>
          </ac:graphicFrameMkLst>
        </pc:graphicFrameChg>
      </pc:sldChg>
      <pc:sldChg chg="modSp mod">
        <pc:chgData name="Mandy Watson" userId="65ece8ed-8e9a-45d5-b5e5-08339604d8ba" providerId="ADAL" clId="{0210152F-9109-46A9-9C01-1574FE60B6A9}" dt="2021-04-21T18:02:40.437" v="250" actId="255"/>
        <pc:sldMkLst>
          <pc:docMk/>
          <pc:sldMk cId="3738304720" sldId="342"/>
        </pc:sldMkLst>
        <pc:spChg chg="mod">
          <ac:chgData name="Mandy Watson" userId="65ece8ed-8e9a-45d5-b5e5-08339604d8ba" providerId="ADAL" clId="{0210152F-9109-46A9-9C01-1574FE60B6A9}" dt="2021-04-21T18:02:40.437" v="250" actId="255"/>
          <ac:spMkLst>
            <pc:docMk/>
            <pc:sldMk cId="3738304720" sldId="342"/>
            <ac:spMk id="2" creationId="{FBA92AF0-FCC6-4E93-B6B2-2358AFEF497A}"/>
          </ac:spMkLst>
        </pc:spChg>
      </pc:sldChg>
    </pc:docChg>
  </pc:docChgLst>
  <pc:docChgLst>
    <pc:chgData name="Mandy Watson" userId="65ece8ed-8e9a-45d5-b5e5-08339604d8ba" providerId="ADAL" clId="{6DCFB1AD-A11E-4DEC-951F-E0C1475C910E}"/>
    <pc:docChg chg="modSld">
      <pc:chgData name="Mandy Watson" userId="65ece8ed-8e9a-45d5-b5e5-08339604d8ba" providerId="ADAL" clId="{6DCFB1AD-A11E-4DEC-951F-E0C1475C910E}" dt="2021-04-22T07:51:05.679" v="68" actId="5793"/>
      <pc:docMkLst>
        <pc:docMk/>
      </pc:docMkLst>
      <pc:sldChg chg="modSp mod">
        <pc:chgData name="Mandy Watson" userId="65ece8ed-8e9a-45d5-b5e5-08339604d8ba" providerId="ADAL" clId="{6DCFB1AD-A11E-4DEC-951F-E0C1475C910E}" dt="2021-04-21T18:14:50.565" v="32" actId="20577"/>
        <pc:sldMkLst>
          <pc:docMk/>
          <pc:sldMk cId="4091444902" sldId="256"/>
        </pc:sldMkLst>
        <pc:spChg chg="mod">
          <ac:chgData name="Mandy Watson" userId="65ece8ed-8e9a-45d5-b5e5-08339604d8ba" providerId="ADAL" clId="{6DCFB1AD-A11E-4DEC-951F-E0C1475C910E}" dt="2021-04-21T18:14:50.565" v="32" actId="20577"/>
          <ac:spMkLst>
            <pc:docMk/>
            <pc:sldMk cId="4091444902" sldId="256"/>
            <ac:spMk id="2" creationId="{223C019B-7651-49E2-A264-C397A3C610A0}"/>
          </ac:spMkLst>
        </pc:spChg>
      </pc:sldChg>
      <pc:sldChg chg="modSp mod">
        <pc:chgData name="Mandy Watson" userId="65ece8ed-8e9a-45d5-b5e5-08339604d8ba" providerId="ADAL" clId="{6DCFB1AD-A11E-4DEC-951F-E0C1475C910E}" dt="2021-04-22T07:51:05.679" v="68" actId="5793"/>
        <pc:sldMkLst>
          <pc:docMk/>
          <pc:sldMk cId="3738304720" sldId="342"/>
        </pc:sldMkLst>
        <pc:spChg chg="mod">
          <ac:chgData name="Mandy Watson" userId="65ece8ed-8e9a-45d5-b5e5-08339604d8ba" providerId="ADAL" clId="{6DCFB1AD-A11E-4DEC-951F-E0C1475C910E}" dt="2021-04-22T07:51:05.679" v="68" actId="5793"/>
          <ac:spMkLst>
            <pc:docMk/>
            <pc:sldMk cId="3738304720" sldId="342"/>
            <ac:spMk id="2" creationId="{FBA92AF0-FCC6-4E93-B6B2-2358AFEF49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A0AD-A4A7-436A-AA62-050FA852F3AE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ECCD-EF27-49A5-A2AC-83E0E734C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2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85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9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18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48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1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81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5ECCD-EF27-49A5-A2AC-83E0E734C6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4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4457-CF2F-4688-810D-3D2AD5C1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A5A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5DE7-F563-4771-90DE-F779865D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B"/>
                </a:solidFill>
                <a:latin typeface="Futura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957BC-8D2D-4949-A406-A849A85D45FD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7BC1DC-F5AB-48D8-B11B-C61138C50C7A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A8185-4B3F-4181-967E-2ECE4D7C787B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4E192-CAB1-4512-A593-FFB51A86F0C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60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46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3066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63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920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2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3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22/04/2021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19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55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C6E2-3399-4E93-9E46-7C643956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99E9-B8EF-459B-873B-7C76E778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CCFFC-5911-4D39-AD1A-D67205B7D0B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D71C40-0812-4383-AC7D-30179E11376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5868C-7553-43A7-8FD0-3B3F4CB8B92A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10272-10A3-4315-880B-1CB85FD32EE5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678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B4FC-08A9-448A-BAC8-1740B55E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8F039-2FA9-459E-9187-4D632E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611185-1327-4F6F-AC79-87DD8BC5C0C1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5C228A-C294-41D7-AC80-FF538B86F73D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807A61-7FDD-4D1C-8269-2128B703307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3EA717-2562-4F59-A45F-E17E5B7E9A7B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2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3046-EEEE-4772-8BC5-157CA2B6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919B-0D0A-414C-AF71-7C06A1FF7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42C-C277-44FE-A3DF-068A38277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6FD67-ECD3-42B4-B51B-AD9D5E026AEF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69BBAA-BCF2-4286-8D04-9027428A30DE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33504-EB47-4D97-81E0-DBC028026A5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66BEF8-8AFB-4DDA-8E27-80D4F3877E79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05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27CB-341A-4D92-B622-0405A9F8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34771-AB1F-4EDD-895B-5ECDBB30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B85E9-2E38-4541-9739-9C491052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7B0C8-CADD-4BB4-BB0F-F94B55912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F3B3A-BB52-40A4-B7AE-6BA23693B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ED00B-32E1-4DE9-81CE-333D15F6C06C}"/>
              </a:ext>
            </a:extLst>
          </p:cNvPr>
          <p:cNvGrpSpPr/>
          <p:nvPr userDrawn="1"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CF3020-523F-42F4-A122-C3AAFD0C7109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B01111-ED53-4E12-8FA7-1E2E0DD4A9D2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43812-CBCD-4A3F-B995-7E6F66D8D327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5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3CBC-FE1B-4E4D-B54B-6ECDC5B3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06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29C-73CC-436A-9819-FFCDB24D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FECF-49C6-4837-9FD3-DCD33886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0A3C8-B007-49CE-A638-2EAAE6B3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86C96-CB5D-468A-B0FF-D3F2C2B9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38D0-7A74-4821-A3F0-33787B9E5AF0}" type="datetimeFigureOut">
              <a:rPr lang="en-GB" smtClean="0"/>
              <a:t>22/04/2021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43AD-BDCD-46A9-A739-15AED721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863D-5E10-45EB-8895-23F2012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28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59FD-4ACD-492A-AD51-4801C54D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EC83B-28D6-493A-AF73-A926C5B18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68CC-3399-4C0D-B6E0-D6428CCB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3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22/04/2021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26B48-8944-4399-98F0-4D951639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8963-EE65-429F-95EA-C8A35652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FF9-2DD8-4FE8-BB0D-94041DF85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38D0-7A74-4821-A3F0-33787B9E5AF0}" type="datetimeFigureOut">
              <a:rPr lang="en-GB" smtClean="0"/>
              <a:t>22/04/2021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632F-78D9-40C6-822D-22C5ED902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A2D-CBC0-48B3-BE44-E6BA66B0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A76-651E-4C5A-8182-3AC75915CBE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57BB2E-7BBA-4104-A637-AAB8614BFAD9}"/>
              </a:ext>
            </a:extLst>
          </p:cNvPr>
          <p:cNvGrpSpPr/>
          <p:nvPr/>
        </p:nvGrpSpPr>
        <p:grpSpPr>
          <a:xfrm>
            <a:off x="0" y="0"/>
            <a:ext cx="12192000" cy="549275"/>
            <a:chOff x="0" y="0"/>
            <a:chExt cx="12192000" cy="5492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AAD70A-0640-4EDC-8AF7-94740EE0F451}"/>
                </a:ext>
              </a:extLst>
            </p:cNvPr>
            <p:cNvSpPr/>
            <p:nvPr userDrawn="1"/>
          </p:nvSpPr>
          <p:spPr>
            <a:xfrm>
              <a:off x="0" y="0"/>
              <a:ext cx="12192000" cy="182880"/>
            </a:xfrm>
            <a:prstGeom prst="rect">
              <a:avLst/>
            </a:prstGeom>
            <a:solidFill>
              <a:srgbClr val="077A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A5E996-D472-4057-9B59-A71BC1308EDD}"/>
                </a:ext>
              </a:extLst>
            </p:cNvPr>
            <p:cNvSpPr/>
            <p:nvPr userDrawn="1"/>
          </p:nvSpPr>
          <p:spPr>
            <a:xfrm>
              <a:off x="0" y="182880"/>
              <a:ext cx="12192000" cy="182880"/>
            </a:xfrm>
            <a:prstGeom prst="rect">
              <a:avLst/>
            </a:prstGeom>
            <a:solidFill>
              <a:srgbClr val="97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67761D-0AA7-4FCC-87AD-CCA771C1012A}"/>
                </a:ext>
              </a:extLst>
            </p:cNvPr>
            <p:cNvSpPr/>
            <p:nvPr userDrawn="1"/>
          </p:nvSpPr>
          <p:spPr>
            <a:xfrm>
              <a:off x="0" y="366395"/>
              <a:ext cx="12192000" cy="182880"/>
            </a:xfrm>
            <a:prstGeom prst="rect">
              <a:avLst/>
            </a:prstGeom>
            <a:solidFill>
              <a:srgbClr val="009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61" y="5804028"/>
            <a:ext cx="2133321" cy="6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B"/>
          </a:solidFill>
          <a:latin typeface="Futura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B"/>
          </a:solidFill>
          <a:latin typeface="DINRoundOT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450"/>
            <a:ext cx="12192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700" y="5191107"/>
            <a:ext cx="9366250" cy="129176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000" dirty="0"/>
              <a:t>Camera Enforcement as a Service</a:t>
            </a:r>
            <a:br>
              <a:rPr lang="en-GB" sz="4000" dirty="0"/>
            </a:br>
            <a:r>
              <a:rPr lang="en-GB" sz="4000" dirty="0"/>
              <a:t>Impe</a:t>
            </a:r>
            <a:r>
              <a:rPr lang="en-GB" sz="3600" dirty="0"/>
              <a:t>rial User Group</a:t>
            </a:r>
            <a:br>
              <a:rPr lang="en-GB" dirty="0"/>
            </a:br>
            <a:r>
              <a:rPr lang="en-GB" sz="2400" dirty="0"/>
              <a:t>22</a:t>
            </a:r>
            <a:r>
              <a:rPr lang="en-GB" sz="2400" baseline="30000" dirty="0"/>
              <a:t>nd</a:t>
            </a:r>
            <a:r>
              <a:rPr lang="en-GB" sz="2400" dirty="0"/>
              <a:t> April 2021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33248" y="5678017"/>
            <a:ext cx="2015755" cy="1010358"/>
            <a:chOff x="9833248" y="5678017"/>
            <a:chExt cx="2015755" cy="1010358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764" y="5678017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8777" y="5678120"/>
              <a:ext cx="456754" cy="457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44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Current 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92AF0-FCC6-4E93-B6B2-2358AFEF497A}"/>
              </a:ext>
            </a:extLst>
          </p:cNvPr>
          <p:cNvSpPr txBox="1"/>
          <p:nvPr/>
        </p:nvSpPr>
        <p:spPr>
          <a:xfrm>
            <a:off x="801384" y="1842227"/>
            <a:ext cx="1045909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DINRoundOT" panose="020B0504020101020102" pitchFamily="34" charset="0"/>
              </a:rPr>
              <a:t>Local Authorities should encourage sustainable transport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DINRoundOT" panose="020B0504020101020102" pitchFamily="34" charset="0"/>
              </a:rPr>
              <a:t>Motorists feel public transport is slower than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DINRoundOT" panose="020B0504020101020102" pitchFamily="34" charset="0"/>
              </a:rPr>
              <a:t>Bus Companies struggle to meet schedules due to congestion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DINRoundOT" panose="020B0504020101020102" pitchFamily="34" charset="0"/>
              </a:rPr>
              <a:t>Bus Lanes often ignored by motorist during peak travel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1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Barriers to Enforcement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92AF0-FCC6-4E93-B6B2-2358AFEF497A}"/>
              </a:ext>
            </a:extLst>
          </p:cNvPr>
          <p:cNvSpPr txBox="1"/>
          <p:nvPr/>
        </p:nvSpPr>
        <p:spPr>
          <a:xfrm>
            <a:off x="852755" y="1790856"/>
            <a:ext cx="104179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</a:rPr>
              <a:t>Cost of VCA certified ANPR cameras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DINRoundOT" panose="020B0504020101020102" pitchFamily="34" charset="0"/>
              </a:rPr>
              <a:t>Additional review officer burden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DINRoundOT" panose="020B0504020101020102" pitchFamily="34" charset="0"/>
              </a:rPr>
              <a:t>Additional notice processing burden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Segregation of duties (Judge and Jury)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DINRoundOT" panose="020B0504020101020102" pitchFamily="34" charset="0"/>
              </a:rPr>
              <a:t>Fluctuating workloads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Bow wave of initial contraventions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</a:rPr>
              <a:t>Staff recruitment &amp; </a:t>
            </a:r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</a:rPr>
              <a:t>raining becoming superfluous </a:t>
            </a:r>
          </a:p>
        </p:txBody>
      </p:sp>
    </p:spTree>
    <p:extLst>
      <p:ext uri="{BB962C8B-B14F-4D97-AF65-F5344CB8AC3E}">
        <p14:creationId xmlns:p14="http://schemas.microsoft.com/office/powerpoint/2010/main" val="163075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Case Study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92AF0-FCC6-4E93-B6B2-2358AFEF497A}"/>
              </a:ext>
            </a:extLst>
          </p:cNvPr>
          <p:cNvSpPr txBox="1"/>
          <p:nvPr/>
        </p:nvSpPr>
        <p:spPr>
          <a:xfrm>
            <a:off x="883578" y="1842227"/>
            <a:ext cx="10376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County Council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Traffic impacting the cross-city bus route serving </a:t>
            </a:r>
            <a:r>
              <a:rPr lang="en-GB" sz="2800" dirty="0">
                <a:solidFill>
                  <a:prstClr val="black"/>
                </a:solidFill>
                <a:latin typeface="DINRoundOT" panose="020B0504020101020102" pitchFamily="34" charset="0"/>
              </a:rPr>
              <a:t>a local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Hospital.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Further hampered by Covid 19 restrictions on public transport capacity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DINRoundOT" panose="020B0504020101020102" pitchFamily="34" charset="0"/>
              </a:rPr>
              <a:t>No existing notice processing team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54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F6FEA7-4D98-4100-85C1-7993B2029AD3}"/>
              </a:ext>
            </a:extLst>
          </p:cNvPr>
          <p:cNvSpPr txBox="1">
            <a:spLocks/>
          </p:cNvSpPr>
          <p:nvPr/>
        </p:nvSpPr>
        <p:spPr>
          <a:xfrm>
            <a:off x="1847651" y="1582562"/>
            <a:ext cx="8016849" cy="416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575B"/>
                </a:solidFill>
                <a:latin typeface="DINRoundOT" panose="020B050402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7575B"/>
              </a:solidFill>
              <a:effectLst/>
              <a:uLnTx/>
              <a:uFillTx/>
              <a:latin typeface="DINRoundOT" panose="020B0504020101020102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Case Study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92AF0-FCC6-4E93-B6B2-2358AFEF497A}"/>
              </a:ext>
            </a:extLst>
          </p:cNvPr>
          <p:cNvSpPr txBox="1"/>
          <p:nvPr/>
        </p:nvSpPr>
        <p:spPr>
          <a:xfrm>
            <a:off x="1389587" y="1786892"/>
            <a:ext cx="941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DINRoundOT" panose="020B0504020101020102" pitchFamily="34" charset="0"/>
              </a:rPr>
              <a:t>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wo camera locations: </a:t>
            </a:r>
          </a:p>
        </p:txBody>
      </p:sp>
      <p:pic>
        <p:nvPicPr>
          <p:cNvPr id="1026" name="Picture 7">
            <a:extLst>
              <a:ext uri="{FF2B5EF4-FFF2-40B4-BE49-F238E27FC236}">
                <a16:creationId xmlns:a16="http://schemas.microsoft.com/office/drawing/2014/main" id="{983F75A8-53F0-4300-BC3D-0E7D2564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8" y="2517041"/>
            <a:ext cx="10250184" cy="27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90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Case Study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92AF0-FCC6-4E93-B6B2-2358AFEF497A}"/>
              </a:ext>
            </a:extLst>
          </p:cNvPr>
          <p:cNvSpPr txBox="1"/>
          <p:nvPr/>
        </p:nvSpPr>
        <p:spPr>
          <a:xfrm>
            <a:off x="907550" y="1586286"/>
            <a:ext cx="1037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RoundOT" panose="020B0504020101020102" pitchFamily="34" charset="0"/>
                <a:ea typeface="+mn-ea"/>
                <a:cs typeface="+mn-cs"/>
              </a:rPr>
              <a:t>Statistics: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F598A7-2876-46FD-9CE7-5E753D97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29654"/>
              </p:ext>
            </p:extLst>
          </p:nvPr>
        </p:nvGraphicFramePr>
        <p:xfrm>
          <a:off x="3174519" y="2320402"/>
          <a:ext cx="5363111" cy="3634471"/>
        </p:xfrm>
        <a:graphic>
          <a:graphicData uri="http://schemas.openxmlformats.org/drawingml/2006/table">
            <a:tbl>
              <a:tblPr firstRow="1" firstCol="1" bandRow="1"/>
              <a:tblGrid>
                <a:gridCol w="1161087">
                  <a:extLst>
                    <a:ext uri="{9D8B030D-6E8A-4147-A177-3AD203B41FA5}">
                      <a16:colId xmlns:a16="http://schemas.microsoft.com/office/drawing/2014/main" val="983701077"/>
                    </a:ext>
                  </a:extLst>
                </a:gridCol>
                <a:gridCol w="1492824">
                  <a:extLst>
                    <a:ext uri="{9D8B030D-6E8A-4147-A177-3AD203B41FA5}">
                      <a16:colId xmlns:a16="http://schemas.microsoft.com/office/drawing/2014/main" val="2016127890"/>
                    </a:ext>
                  </a:extLst>
                </a:gridCol>
                <a:gridCol w="1354600">
                  <a:extLst>
                    <a:ext uri="{9D8B030D-6E8A-4147-A177-3AD203B41FA5}">
                      <a16:colId xmlns:a16="http://schemas.microsoft.com/office/drawing/2014/main" val="187325759"/>
                    </a:ext>
                  </a:extLst>
                </a:gridCol>
                <a:gridCol w="1354600">
                  <a:extLst>
                    <a:ext uri="{9D8B030D-6E8A-4147-A177-3AD203B41FA5}">
                      <a16:colId xmlns:a16="http://schemas.microsoft.com/office/drawing/2014/main" val="2439846815"/>
                    </a:ext>
                  </a:extLst>
                </a:gridCol>
              </a:tblGrid>
              <a:tr h="1055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Total Reviewed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Total Rejected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Number of Contraventions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51562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Sep-20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6,670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2,481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4,189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38286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Oct-20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2,963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589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2,374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918242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Nov-20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1,652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590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1,062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07063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Dec-20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1,300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521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779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1334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Jan-21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831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474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357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627601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Feb-21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1,325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675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650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200992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Mar-21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2,432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1,534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898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61002"/>
                  </a:ext>
                </a:extLst>
              </a:tr>
              <a:tr h="322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17,173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6864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DINRoundOT" panose="020B0504020101020102" pitchFamily="34" charset="0"/>
                        </a:rPr>
                        <a:t>10,309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5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7575B"/>
                </a:solidFill>
                <a:effectLst/>
                <a:uLnTx/>
                <a:uFillTx/>
                <a:latin typeface="Futura" pitchFamily="50" charset="0"/>
                <a:ea typeface="+mn-ea"/>
                <a:cs typeface="+mn-cs"/>
              </a:rPr>
              <a:t>Case Study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420D50-6B18-420E-A449-CED7B58CB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14648"/>
              </p:ext>
            </p:extLst>
          </p:nvPr>
        </p:nvGraphicFramePr>
        <p:xfrm>
          <a:off x="838201" y="2218456"/>
          <a:ext cx="10515598" cy="1540162"/>
        </p:xfrm>
        <a:graphic>
          <a:graphicData uri="http://schemas.openxmlformats.org/drawingml/2006/table">
            <a:tbl>
              <a:tblPr/>
              <a:tblGrid>
                <a:gridCol w="4142509">
                  <a:extLst>
                    <a:ext uri="{9D8B030D-6E8A-4147-A177-3AD203B41FA5}">
                      <a16:colId xmlns:a16="http://schemas.microsoft.com/office/drawing/2014/main" val="2184143575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464676577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3454954643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4271902499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2143024999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3092156338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2504883716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628908912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1150095162"/>
                    </a:ext>
                  </a:extLst>
                </a:gridCol>
                <a:gridCol w="708121">
                  <a:extLst>
                    <a:ext uri="{9D8B030D-6E8A-4147-A177-3AD203B41FA5}">
                      <a16:colId xmlns:a16="http://schemas.microsoft.com/office/drawing/2014/main" val="3750527749"/>
                    </a:ext>
                  </a:extLst>
                </a:gridCol>
              </a:tblGrid>
              <a:tr h="51338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901" marR="5901" marT="590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Oct-20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Nov-20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Dec-20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Apr-21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Corresp Created Dates</a:t>
                      </a:r>
                    </a:p>
                  </a:txBody>
                  <a:tcPr marL="5901" marR="5901" marT="5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03185"/>
                  </a:ext>
                </a:extLst>
              </a:tr>
              <a:tr h="171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PCN / NTO PRODUCED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1,588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1,653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1,019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6,934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2717"/>
                  </a:ext>
                </a:extLst>
              </a:tr>
              <a:tr h="171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WARNING NOTICE PRODUCED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1,604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2,487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4,094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947399"/>
                  </a:ext>
                </a:extLst>
              </a:tr>
              <a:tr h="171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 CERTIFICATE PRODUCED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1,273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76766"/>
                  </a:ext>
                </a:extLst>
              </a:tr>
              <a:tr h="171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Correspondence Replies Produced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742790"/>
                  </a:ext>
                </a:extLst>
              </a:tr>
              <a:tr h="17112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1" marR="5901" marT="59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811904"/>
                  </a:ext>
                </a:extLst>
              </a:tr>
              <a:tr h="171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(all correspondence sent)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1606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2087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12963</a:t>
                      </a:r>
                    </a:p>
                  </a:txBody>
                  <a:tcPr marL="5901" marR="5901" marT="59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080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DD43CE-99AB-4657-B320-B6B62D380130}"/>
              </a:ext>
            </a:extLst>
          </p:cNvPr>
          <p:cNvSpPr txBox="1"/>
          <p:nvPr/>
        </p:nvSpPr>
        <p:spPr>
          <a:xfrm>
            <a:off x="1082211" y="1695236"/>
            <a:ext cx="165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DINRoundOT" panose="020B0504020101020102" pitchFamily="34" charset="0"/>
              </a:rPr>
              <a:t>Statistics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1E9524-9E55-4BA1-ACCC-931F1F29A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34255"/>
              </p:ext>
            </p:extLst>
          </p:nvPr>
        </p:nvGraphicFramePr>
        <p:xfrm>
          <a:off x="1909489" y="4055332"/>
          <a:ext cx="7912100" cy="1839207"/>
        </p:xfrm>
        <a:graphic>
          <a:graphicData uri="http://schemas.openxmlformats.org/drawingml/2006/table">
            <a:tbl>
              <a:tblPr/>
              <a:tblGrid>
                <a:gridCol w="977900">
                  <a:extLst>
                    <a:ext uri="{9D8B030D-6E8A-4147-A177-3AD203B41FA5}">
                      <a16:colId xmlns:a16="http://schemas.microsoft.com/office/drawing/2014/main" val="323113841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13082218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946857036"/>
                    </a:ext>
                  </a:extLst>
                </a:gridCol>
                <a:gridCol w="1084567">
                  <a:extLst>
                    <a:ext uri="{9D8B030D-6E8A-4147-A177-3AD203B41FA5}">
                      <a16:colId xmlns:a16="http://schemas.microsoft.com/office/drawing/2014/main" val="1312203379"/>
                    </a:ext>
                  </a:extLst>
                </a:gridCol>
                <a:gridCol w="1226833">
                  <a:extLst>
                    <a:ext uri="{9D8B030D-6E8A-4147-A177-3AD203B41FA5}">
                      <a16:colId xmlns:a16="http://schemas.microsoft.com/office/drawing/2014/main" val="275418377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02774416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626256198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PCNs Excluding Warning Notices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PCNs Excluding Cancelled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 with payments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payments (Open cases)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Recovery Rate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614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7283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036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1764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418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051355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1952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114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Issue Dates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8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66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22F60C-1B6A-4C0E-9736-F4272F2A5631}"/>
              </a:ext>
            </a:extLst>
          </p:cNvPr>
          <p:cNvSpPr/>
          <p:nvPr/>
        </p:nvSpPr>
        <p:spPr>
          <a:xfrm>
            <a:off x="2137190" y="813121"/>
            <a:ext cx="724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57575B"/>
                </a:solidFill>
                <a:latin typeface="Futura" pitchFamily="50" charset="0"/>
              </a:rPr>
              <a:t>Risk Free Model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RoundOT" panose="020B0504020101020102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92AF0-FCC6-4E93-B6B2-2358AFEF497A}"/>
              </a:ext>
            </a:extLst>
          </p:cNvPr>
          <p:cNvSpPr txBox="1"/>
          <p:nvPr/>
        </p:nvSpPr>
        <p:spPr>
          <a:xfrm>
            <a:off x="907550" y="1586286"/>
            <a:ext cx="103768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Approved device as a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Includes: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Provision of cameras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Full Business Processing Service from Imperial (BPU)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DINRoundOT" panose="020B0504020101020102" pitchFamily="34" charset="0"/>
              </a:rPr>
              <a:t>Use of Imperial’s latest LetterSmarti and ChallengeSmarti Technology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DINRoundOT" panose="020B0504020101020102" pitchFamily="34" charset="0"/>
              </a:rPr>
              <a:t>Representations drafted by BPU in accordance with Council’s policies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DINRoundOT" panose="020B0504020101020102" pitchFamily="34" charset="0"/>
              </a:rPr>
              <a:t>Council to authorise response for audit purposes</a:t>
            </a:r>
          </a:p>
          <a:p>
            <a:pPr lvl="1"/>
            <a:endParaRPr lang="en-GB" sz="2000" dirty="0">
              <a:solidFill>
                <a:prstClr val="black"/>
              </a:solidFill>
              <a:latin typeface="DINRoundOT" panose="020B0504020101020102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DINRoundOT" panose="020B0504020101020102" pitchFamily="34" charset="0"/>
              </a:rPr>
              <a:t>Price per PCN subject to site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DINRoundOT" panose="020B0504020101020102" pitchFamily="34" charset="0"/>
              </a:rPr>
              <a:t>Site survey required before formal quotation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DINRoundOT" panose="020B0504020101020102" pitchFamily="34" charset="0"/>
              </a:rPr>
              <a:t>All PCN payments banked direct to Council’s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DINRoundOT" panose="020B0504020101020102" pitchFamily="34" charset="0"/>
              </a:rPr>
              <a:t>Transaction charges invoiced monthly in arrears</a:t>
            </a:r>
          </a:p>
        </p:txBody>
      </p:sp>
    </p:spTree>
    <p:extLst>
      <p:ext uri="{BB962C8B-B14F-4D97-AF65-F5344CB8AC3E}">
        <p14:creationId xmlns:p14="http://schemas.microsoft.com/office/powerpoint/2010/main" val="373830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neky\Desktop\Freelance Documents\FREELANCE WORK\Imperial\Slides\city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2450"/>
            <a:ext cx="121920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019B-7651-49E2-A264-C397A3C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850" y="5187949"/>
            <a:ext cx="9366250" cy="1522413"/>
          </a:xfrm>
        </p:spPr>
        <p:txBody>
          <a:bodyPr>
            <a:normAutofit/>
          </a:bodyPr>
          <a:lstStyle/>
          <a:p>
            <a:r>
              <a:rPr lang="en-GB" dirty="0"/>
              <a:t>Any questions?</a:t>
            </a:r>
            <a:br>
              <a:rPr lang="en-GB" dirty="0"/>
            </a:b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33248" y="5678017"/>
            <a:ext cx="2015755" cy="1010358"/>
            <a:chOff x="9833248" y="5678017"/>
            <a:chExt cx="2015755" cy="1010358"/>
          </a:xfrm>
        </p:grpSpPr>
        <p:pic>
          <p:nvPicPr>
            <p:cNvPr id="8" name="Picture 7" descr="ISO9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764" y="5678017"/>
              <a:ext cx="995846" cy="45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50" y="6321109"/>
              <a:ext cx="819053" cy="36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3248" y="6314047"/>
              <a:ext cx="1063468" cy="35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8777" y="5678120"/>
              <a:ext cx="456754" cy="457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880162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rial GDPR - are we ready presentation" id="{57FAF7D6-AB5E-4ACF-B88D-F980F615457A}" vid="{D84684BC-A227-4494-95BC-7A24A2FA6810}"/>
    </a:ext>
  </a:extLst>
</a:theme>
</file>

<file path=ppt/theme/theme2.xml><?xml version="1.0" encoding="utf-8"?>
<a:theme xmlns:a="http://schemas.openxmlformats.org/drawingml/2006/main" name="2_Imperial main log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erial presentation slides.potx [Read-Only]" id="{A2BFAD94-65FE-49D4-8DB4-1FED39BE2236}" vid="{D989B85D-93D7-481C-B91D-C4E9A8CDC83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 GDPR - are we ready presentation</Template>
  <TotalTime>1329</TotalTime>
  <Words>427</Words>
  <Application>Microsoft Office PowerPoint</Application>
  <PresentationFormat>Widescreen</PresentationFormat>
  <Paragraphs>217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DINRoundOT</vt:lpstr>
      <vt:lpstr>Futura</vt:lpstr>
      <vt:lpstr>Verdana</vt:lpstr>
      <vt:lpstr>Imperial main logo powerpoint template</vt:lpstr>
      <vt:lpstr>2_Imperial main logo powerpoint template</vt:lpstr>
      <vt:lpstr>   Camera Enforcement as a Service Imperial User Group 22nd April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-  Are we ready?</dc:title>
  <dc:creator>Joanna Muddiman</dc:creator>
  <cp:lastModifiedBy>Mandy Watson</cp:lastModifiedBy>
  <cp:revision>75</cp:revision>
  <dcterms:created xsi:type="dcterms:W3CDTF">2018-04-13T14:57:15Z</dcterms:created>
  <dcterms:modified xsi:type="dcterms:W3CDTF">2021-04-22T07:51:35Z</dcterms:modified>
</cp:coreProperties>
</file>